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312" r:id="rId18"/>
    <p:sldId id="278" r:id="rId19"/>
    <p:sldId id="279" r:id="rId20"/>
    <p:sldId id="280" r:id="rId21"/>
    <p:sldId id="281" r:id="rId22"/>
    <p:sldId id="284" r:id="rId23"/>
    <p:sldId id="282" r:id="rId24"/>
    <p:sldId id="285" r:id="rId25"/>
    <p:sldId id="283" r:id="rId26"/>
    <p:sldId id="287" r:id="rId27"/>
    <p:sldId id="289" r:id="rId28"/>
    <p:sldId id="290" r:id="rId29"/>
    <p:sldId id="291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5" r:id="rId42"/>
    <p:sldId id="306" r:id="rId43"/>
    <p:sldId id="307" r:id="rId44"/>
    <p:sldId id="308" r:id="rId45"/>
    <p:sldId id="309" r:id="rId46"/>
    <p:sldId id="310" r:id="rId47"/>
    <p:sldId id="311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D45019-F631-4F78-9306-765AAC9BA54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0E9D27-2D61-4BAA-A0C9-B94052986CD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99B581-E0C0-45EE-9784-D0A5EA5A131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52E2D1-16D4-403A-9596-72909F4AAC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38FFC-AC84-4540-9EF4-8D23E0F901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49C4CA-6EB6-490B-A017-91C572D8DE0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0F1BF7-6B53-41C9-86FC-E23FB37EC5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1BCC9-78CF-440F-9485-0B47AB26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94CF6-6CF4-40C6-9EDD-CC2EED42983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6DE150-BD2E-4E2A-8009-E6D579D3E2F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DABB71-18E7-4243-82C4-B3CB00B76DA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FC71BD-812B-489B-BCD6-042CFA181AE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DD87D0-E7B7-45B5-8D09-BCA1DDB98C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862729-1306-4A8A-BBB6-3E25A5C730E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CC46776-6998-45A3-A5B9-FB938716E0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68575"/>
            <a:ext cx="7772400" cy="1470025"/>
          </a:xfrm>
        </p:spPr>
        <p:txBody>
          <a:bodyPr/>
          <a:lstStyle/>
          <a:p>
            <a:pPr eaLnBrk="1" hangingPunct="1"/>
            <a:r>
              <a:rPr lang="sl-SI" altLang="en-US" sz="3200" b="1" smtClean="0">
                <a:solidFill>
                  <a:schemeClr val="tx1"/>
                </a:solidFill>
              </a:rPr>
              <a:t>PATHOLOGY OF THE STOMACH</a:t>
            </a:r>
            <a:br>
              <a:rPr lang="sl-SI" altLang="en-US" sz="3200" b="1" smtClean="0">
                <a:solidFill>
                  <a:schemeClr val="tx1"/>
                </a:solidFill>
              </a:rPr>
            </a:br>
            <a:r>
              <a:rPr lang="sl-SI" altLang="en-US" sz="3200" b="1" smtClean="0">
                <a:solidFill>
                  <a:schemeClr val="tx1"/>
                </a:solidFill>
              </a:rPr>
              <a:t>- </a:t>
            </a:r>
            <a:r>
              <a:rPr lang="sl-SI" altLang="en-US" sz="3600" b="1" smtClean="0">
                <a:solidFill>
                  <a:schemeClr val="tx1"/>
                </a:solidFill>
              </a:rPr>
              <a:t>gastritis</a:t>
            </a:r>
            <a:br>
              <a:rPr lang="sl-SI" altLang="en-US" sz="3600" b="1" smtClean="0">
                <a:solidFill>
                  <a:schemeClr val="tx1"/>
                </a:solidFill>
              </a:rPr>
            </a:br>
            <a:r>
              <a:rPr lang="sl-SI" altLang="en-US" sz="3600" b="1" smtClean="0">
                <a:solidFill>
                  <a:schemeClr val="tx1"/>
                </a:solidFill>
              </a:rPr>
              <a:t>- peptic ulcer disease</a:t>
            </a:r>
            <a:endParaRPr lang="sl-SI" altLang="en-US" sz="32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I  ACUTE HEMORRHAGIC (EROSIVE) GASTRITIS</a:t>
            </a:r>
            <a:r>
              <a:rPr lang="sl-SI" altLang="en-US" sz="2400" smtClean="0">
                <a:solidFill>
                  <a:schemeClr val="tx1"/>
                </a:solidFill>
              </a:rPr>
              <a:t/>
            </a:r>
            <a:br>
              <a:rPr lang="sl-SI" altLang="en-US" sz="2400" smtClean="0">
                <a:solidFill>
                  <a:schemeClr val="tx1"/>
                </a:solidFill>
              </a:rPr>
            </a:br>
            <a:endParaRPr lang="sl-SI" altLang="en-US" sz="2400" smtClean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I - ETIOLOGY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</a:t>
            </a:r>
            <a:r>
              <a:rPr lang="sl-SI" altLang="en-US" sz="2800" u="sng" smtClean="0"/>
              <a:t>nonsteroidal anti-inflammatory drugs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	aspirin → ↓ prostaglandins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</a:t>
            </a:r>
            <a:r>
              <a:rPr lang="sl-SI" altLang="en-US" sz="2800" u="sng" smtClean="0"/>
              <a:t>alcohol</a:t>
            </a:r>
            <a:r>
              <a:rPr lang="sl-SI" altLang="en-US" sz="2800" smtClean="0"/>
              <a:t>     endothelium → hemorrhage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                    epithelium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</a:t>
            </a:r>
            <a:r>
              <a:rPr lang="sl-SI" altLang="en-US" sz="2800" u="sng" smtClean="0"/>
              <a:t>bacteria</a:t>
            </a:r>
            <a:r>
              <a:rPr lang="sl-SI" altLang="en-US" sz="2800" smtClean="0"/>
              <a:t> (bacterial toxins)</a:t>
            </a:r>
            <a:endParaRPr lang="sl-SI" altLang="en-US" sz="2400" smtClean="0"/>
          </a:p>
          <a:p>
            <a:pPr eaLnBrk="1" hangingPunct="1">
              <a:buFontTx/>
              <a:buNone/>
            </a:pPr>
            <a:endParaRPr lang="sl-SI" altLang="en-US" sz="2400" smtClean="0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2209800" y="34290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2209800" y="3124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609600" indent="-609600" eaLnBrk="1" hangingPunct="1"/>
            <a:r>
              <a:rPr lang="sl-SI" altLang="en-US" sz="2000" smtClean="0"/>
              <a:t>II - ETIOLOGY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b="1" smtClean="0"/>
              <a:t>ISCHEMIA (SHOCK):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smtClean="0"/>
              <a:t>	SEVERE TRAUMA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smtClean="0"/>
              <a:t>	MAJOR SURGERY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smtClean="0"/>
              <a:t>	SEPSIS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smtClean="0"/>
              <a:t>	BURNS = </a:t>
            </a:r>
            <a:r>
              <a:rPr lang="sl-SI" altLang="en-US" sz="2000" b="1" smtClean="0"/>
              <a:t>Curling ulcers</a:t>
            </a:r>
          </a:p>
          <a:p>
            <a:pPr marL="609600" indent="-609600" eaLnBrk="1" hangingPunct="1">
              <a:buFontTx/>
              <a:buNone/>
            </a:pPr>
            <a:endParaRPr lang="sl-SI" altLang="en-US" sz="2000" b="1" smtClean="0"/>
          </a:p>
          <a:p>
            <a:pPr marL="609600" indent="-609600" eaLnBrk="1" hangingPunct="1">
              <a:buFontTx/>
              <a:buNone/>
            </a:pPr>
            <a:r>
              <a:rPr lang="sl-SI" altLang="en-US" sz="2000" b="1" smtClean="0"/>
              <a:t>INCREASED GASTRIC ACID SECRETION	</a:t>
            </a:r>
          </a:p>
          <a:p>
            <a:pPr marL="609600" indent="-609600" eaLnBrk="1" hangingPunct="1">
              <a:buFontTx/>
              <a:buNone/>
            </a:pPr>
            <a:r>
              <a:rPr lang="sl-SI" altLang="en-US" sz="2000" b="1" smtClean="0"/>
              <a:t>	</a:t>
            </a:r>
            <a:r>
              <a:rPr lang="sl-SI" altLang="en-US" sz="2000" smtClean="0"/>
              <a:t>	INCREASED INTRACRANIAL PRESSURE = </a:t>
            </a:r>
            <a:r>
              <a:rPr lang="sl-SI" altLang="en-US" sz="2000" b="1" smtClean="0"/>
              <a:t>Cushing ulcers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274638"/>
            <a:ext cx="7467600" cy="1143000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I  ACUTE HEMORRHAGIC (EROSIVE) GASTRITIS</a:t>
            </a:r>
            <a:br>
              <a:rPr lang="sl-SI" altLang="en-US" sz="2800" smtClean="0">
                <a:solidFill>
                  <a:schemeClr val="tx1"/>
                </a:solidFill>
              </a:rPr>
            </a:br>
            <a:endParaRPr lang="sl-SI" altLang="en-US" sz="2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None/>
              <a:defRPr/>
            </a:pPr>
            <a:r>
              <a:rPr lang="sl-SI" altLang="en-US" sz="2400" i="1"/>
              <a:t>PATHOGENESIS</a:t>
            </a:r>
            <a:r>
              <a:rPr lang="sl-SI" altLang="en-US" sz="2400"/>
              <a:t>: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sl-SI" altLang="en-US" sz="2400"/>
              <a:t>Mucosal ischemia due to: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sl-SI" altLang="en-US" sz="2400" b="1" i="1"/>
              <a:t>vasoconstriction</a:t>
            </a:r>
            <a:r>
              <a:rPr lang="sl-SI" altLang="en-US" sz="2400"/>
              <a:t> in splanchnic circulation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400" b="1"/>
              <a:t>2.</a:t>
            </a:r>
            <a:r>
              <a:rPr lang="sl-SI" altLang="en-US" sz="2400"/>
              <a:t>   </a:t>
            </a:r>
            <a:r>
              <a:rPr lang="sl-SI" altLang="en-US" sz="2400" b="1" i="1"/>
              <a:t>vasodilation</a:t>
            </a:r>
            <a:endParaRPr lang="sl-SI" altLang="en-US" sz="2400"/>
          </a:p>
          <a:p>
            <a:pPr marL="609600" indent="-609600" eaLnBrk="1" hangingPunct="1">
              <a:buFontTx/>
              <a:buNone/>
              <a:defRPr/>
            </a:pPr>
            <a:r>
              <a:rPr lang="sl-SI" altLang="en-US" sz="2400"/>
              <a:t>      → stasis → endothelial cell injury → microthrombosis → </a:t>
            </a:r>
            <a:r>
              <a:rPr lang="sl-SI" altLang="en-US" sz="2400" b="1"/>
              <a:t>focal hemorrhagic necrosis of the mucosa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I  ACUTE HEMORRHAGIC (EROSIVE) GASTRITIS</a:t>
            </a:r>
            <a:br>
              <a:rPr lang="sl-SI" altLang="en-US" sz="2800" smtClean="0">
                <a:solidFill>
                  <a:schemeClr val="tx1"/>
                </a:solidFill>
              </a:rPr>
            </a:br>
            <a:endParaRPr lang="sl-SI" altLang="en-US" sz="2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rozivni gastritis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2927" r="5574" b="25853"/>
          <a:stretch>
            <a:fillRect/>
          </a:stretch>
        </p:blipFill>
        <p:spPr bwMode="auto">
          <a:xfrm>
            <a:off x="381000" y="990600"/>
            <a:ext cx="5486400" cy="5562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4339" name="Picture 3" descr="Gastritis erozivni MA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r="10149"/>
          <a:stretch>
            <a:fillRect/>
          </a:stretch>
        </p:blipFill>
        <p:spPr bwMode="auto">
          <a:xfrm>
            <a:off x="5911850" y="1981200"/>
            <a:ext cx="2698750" cy="4572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209800" y="3276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/>
              <a:t>EROSIONS</a:t>
            </a: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2057400" y="35814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2743200" y="3657600"/>
            <a:ext cx="228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3124200" y="3581400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200400" y="19812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/>
              <a:t>ACUTE ULCERS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3657600" y="2514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4114800" y="2209800"/>
            <a:ext cx="27432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>
            <a:off x="4114800" y="2438400"/>
            <a:ext cx="29718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03250" y="304800"/>
            <a:ext cx="5364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400"/>
              <a:t>ACUTE HEMORRHAGIC GASTRITIS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172200" y="609600"/>
            <a:ext cx="2590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Ulcers: 5 – 20 mm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- corpus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- duodenum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I  ACUTE HEMORRHAGIC (ERROSIVE) GASTRITIS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l-SI" altLang="en-US" sz="2400" smtClean="0"/>
              <a:t>MORPHOLOGY: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hyperemia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edema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hemorrhage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hemorrhagic erosion</a:t>
            </a:r>
          </a:p>
          <a:p>
            <a:pPr eaLnBrk="1" hangingPunct="1"/>
            <a:endParaRPr lang="sl-SI" altLang="en-US" sz="2400" smtClean="0"/>
          </a:p>
        </p:txBody>
      </p:sp>
      <p:pic>
        <p:nvPicPr>
          <p:cNvPr id="15364" name="Picture 4" descr="Gast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30000"/>
          </a:blip>
          <a:srcRect r="1613"/>
          <a:stretch>
            <a:fillRect/>
          </a:stretch>
        </p:blipFill>
        <p:spPr>
          <a:xfrm>
            <a:off x="5194300" y="1600200"/>
            <a:ext cx="2944813" cy="2185988"/>
          </a:xfr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105400" y="1219200"/>
            <a:ext cx="2592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000"/>
              <a:t>Mucosal hemorrhage</a:t>
            </a:r>
            <a:endParaRPr lang="en-US" altLang="en-US" sz="200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181600" y="6146800"/>
            <a:ext cx="216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000"/>
              <a:t>Mucosal necrosis</a:t>
            </a:r>
            <a:endParaRPr lang="en-US" altLang="en-US" sz="2000"/>
          </a:p>
        </p:txBody>
      </p:sp>
      <p:pic>
        <p:nvPicPr>
          <p:cNvPr id="15367" name="Picture 7" descr="erozivni gastrit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810000"/>
            <a:ext cx="310515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4800" y="152400"/>
            <a:ext cx="876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400">
                <a:solidFill>
                  <a:srgbClr val="003366"/>
                </a:solidFill>
              </a:rPr>
              <a:t>ACUTE HEMORRHAGIC GASTRODUODENITIS</a:t>
            </a:r>
          </a:p>
        </p:txBody>
      </p:sp>
      <p:pic>
        <p:nvPicPr>
          <p:cNvPr id="16387" name="Picture 3" descr="Ac ulkusi duod MA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l="31754" t="18604" r="19249" b="6976"/>
          <a:stretch>
            <a:fillRect/>
          </a:stretch>
        </p:blipFill>
        <p:spPr bwMode="auto">
          <a:xfrm>
            <a:off x="304800" y="1371600"/>
            <a:ext cx="2133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Eroz duodenitisi-10x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b="3821"/>
          <a:stretch>
            <a:fillRect/>
          </a:stretch>
        </p:blipFill>
        <p:spPr bwMode="auto">
          <a:xfrm>
            <a:off x="2514600" y="2362200"/>
            <a:ext cx="29987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Eroz duodenitis 5x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t="41025" r="22279" b="5128"/>
          <a:stretch>
            <a:fillRect/>
          </a:stretch>
        </p:blipFill>
        <p:spPr bwMode="auto">
          <a:xfrm>
            <a:off x="5638800" y="3048000"/>
            <a:ext cx="3429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685800" y="44958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533400" y="52578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381000" y="39624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524000" y="19812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2362200" y="1981200"/>
            <a:ext cx="3082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/>
              <a:t>erosion of duodenal mucosa</a:t>
            </a:r>
            <a:endParaRPr lang="en-US" altLang="en-US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5638800" y="2667000"/>
            <a:ext cx="2325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/>
              <a:t>acute duodenal ulcer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352800" y="1549400"/>
            <a:ext cx="426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/>
              <a:t>ACUTE HEMORRHAGIC DUODENITIS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GASTRITIS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b="1" smtClean="0"/>
              <a:t>CHRONIC GASTRITIS</a:t>
            </a:r>
            <a:r>
              <a:rPr lang="sl-SI" altLang="en-US" sz="2000" smtClean="0"/>
              <a:t> - chronic inflammatory infiltrate within mucosal propria + epithelial changes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	</a:t>
            </a:r>
            <a:r>
              <a:rPr lang="sl-SI" altLang="en-US" sz="2000" b="1" smtClean="0"/>
              <a:t>1.</a:t>
            </a:r>
            <a:r>
              <a:rPr lang="sl-SI" altLang="en-US" sz="2000" smtClean="0"/>
              <a:t> </a:t>
            </a:r>
            <a:r>
              <a:rPr lang="sl-SI" altLang="en-US" sz="2000" b="1" smtClean="0"/>
              <a:t>non-atrophic gastritis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		</a:t>
            </a:r>
            <a:r>
              <a:rPr lang="sl-SI" altLang="en-US" sz="1800" smtClean="0"/>
              <a:t>foveolae: preserved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		glands: preserved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1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	</a:t>
            </a:r>
            <a:r>
              <a:rPr lang="sl-SI" altLang="en-US" sz="1800" b="1" smtClean="0"/>
              <a:t>2.  </a:t>
            </a:r>
            <a:r>
              <a:rPr lang="sl-SI" altLang="en-US" sz="2000" b="1" smtClean="0"/>
              <a:t>atrophic gastritis</a:t>
            </a:r>
            <a:endParaRPr lang="sl-SI" altLang="en-US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		</a:t>
            </a:r>
            <a:r>
              <a:rPr lang="sl-SI" altLang="en-US" sz="1800" smtClean="0"/>
              <a:t>foveolae: preserved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              </a:t>
            </a:r>
            <a:r>
              <a:rPr lang="sl-SI" altLang="en-US" sz="1800" b="1" smtClean="0"/>
              <a:t>glands: atrophic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	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1800" smtClean="0"/>
              <a:t>			</a:t>
            </a:r>
          </a:p>
        </p:txBody>
      </p:sp>
      <p:pic>
        <p:nvPicPr>
          <p:cNvPr id="17412" name="Picture 4" descr="Chr neatrof gastritis100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3133"/>
          <a:stretch>
            <a:fillRect/>
          </a:stretch>
        </p:blipFill>
        <p:spPr>
          <a:xfrm>
            <a:off x="4648200" y="2438400"/>
            <a:ext cx="4038600" cy="2944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23863" y="115888"/>
            <a:ext cx="8229600" cy="695325"/>
          </a:xfrm>
        </p:spPr>
        <p:txBody>
          <a:bodyPr/>
          <a:lstStyle/>
          <a:p>
            <a:pPr algn="l"/>
            <a:r>
              <a:rPr lang="sl-SI" altLang="en-US" sz="2400" b="1" smtClean="0"/>
              <a:t>CHRONIC GASTRITIS  - </a:t>
            </a:r>
            <a:r>
              <a:rPr lang="sl-SI" altLang="en-US" sz="2000" smtClean="0"/>
              <a:t>UPDATED SYDNEY CLASSIFICATION</a:t>
            </a:r>
            <a:endParaRPr lang="en-US" altLang="en-US" sz="20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692150"/>
            <a:ext cx="8720138" cy="5400675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sl-SI" sz="1800" b="1"/>
              <a:t>Nonatrophic gastritis  </a:t>
            </a:r>
            <a:r>
              <a:rPr lang="sl-SI" sz="1800"/>
              <a:t>etiology: </a:t>
            </a:r>
            <a:r>
              <a:rPr lang="sl-SI" sz="1800" i="1"/>
              <a:t>Helicobacter pylori</a:t>
            </a:r>
            <a:r>
              <a:rPr lang="sl-SI" sz="1800"/>
              <a:t>: 95% </a:t>
            </a:r>
          </a:p>
          <a:p>
            <a:pPr marL="457200" indent="-457200" eaLnBrk="1" hangingPunct="1">
              <a:buFontTx/>
              <a:buAutoNum type="arabicPeriod"/>
              <a:defRPr/>
            </a:pPr>
            <a:endParaRPr lang="sl-SI" sz="1800"/>
          </a:p>
          <a:p>
            <a:pPr marL="0" indent="0" eaLnBrk="1" hangingPunct="1">
              <a:buFontTx/>
              <a:buNone/>
              <a:defRPr/>
            </a:pPr>
            <a:r>
              <a:rPr lang="sl-SI" sz="1800" b="1"/>
              <a:t>2.    Atrophic gastritis: </a:t>
            </a:r>
            <a:endParaRPr lang="en-US" sz="1800"/>
          </a:p>
          <a:p>
            <a:pPr marL="0" indent="0" eaLnBrk="1" hangingPunct="1">
              <a:buFontTx/>
              <a:buNone/>
              <a:defRPr/>
            </a:pPr>
            <a:r>
              <a:rPr lang="sl-SI" sz="1800">
                <a:solidFill>
                  <a:srgbClr val="C00000"/>
                </a:solidFill>
              </a:rPr>
              <a:t>1.   AUTOIMMUNE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1800">
                <a:solidFill>
                  <a:srgbClr val="C00000"/>
                </a:solidFill>
              </a:rPr>
              <a:t>2.   MULTIFOCAL ATROPHIC</a:t>
            </a:r>
          </a:p>
          <a:p>
            <a:pPr marL="0" indent="0" eaLnBrk="1" hangingPunct="1">
              <a:buFontTx/>
              <a:buNone/>
              <a:defRPr/>
            </a:pPr>
            <a:endParaRPr lang="sl-SI" sz="1800" b="1"/>
          </a:p>
          <a:p>
            <a:pPr marL="0" indent="0" eaLnBrk="1" hangingPunct="1">
              <a:buFontTx/>
              <a:buNone/>
              <a:defRPr/>
            </a:pPr>
            <a:r>
              <a:rPr lang="sl-SI" sz="1800" b="1"/>
              <a:t>3.   Special forms of gastritis: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sl-SI" sz="1800">
                <a:solidFill>
                  <a:srgbClr val="C00000"/>
                </a:solidFill>
              </a:rPr>
              <a:t>CHEMICAL (REACTIVE) gastritis </a:t>
            </a:r>
            <a:r>
              <a:rPr lang="sl-SI" sz="1800"/>
              <a:t>- </a:t>
            </a:r>
            <a:r>
              <a:rPr lang="sl-SI" sz="1600"/>
              <a:t>etiology: duodenal content, NSAID, others? 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sl-SI" sz="1800">
                <a:solidFill>
                  <a:srgbClr val="C00000"/>
                </a:solidFill>
              </a:rPr>
              <a:t>RADIATION induced gastritis</a:t>
            </a:r>
          </a:p>
          <a:p>
            <a:pPr marL="457200" indent="-457200" eaLnBrk="1" hangingPunct="1">
              <a:buFontTx/>
              <a:buAutoNum type="arabicPeriod" startAt="3"/>
              <a:defRPr/>
            </a:pPr>
            <a:r>
              <a:rPr lang="sl-SI" sz="1800">
                <a:solidFill>
                  <a:srgbClr val="C00000"/>
                </a:solidFill>
              </a:rPr>
              <a:t>LYMPHOCYTIC gastritis </a:t>
            </a:r>
            <a:r>
              <a:rPr lang="sl-SI" sz="1800"/>
              <a:t>– </a:t>
            </a:r>
            <a:r>
              <a:rPr lang="sl-SI" sz="1600"/>
              <a:t>etiology: immune mechanisms, Coeliac disease, drugs, </a:t>
            </a:r>
            <a:r>
              <a:rPr lang="sl-SI" sz="1600" i="1"/>
              <a:t>H pylori, </a:t>
            </a:r>
            <a:r>
              <a:rPr lang="sl-SI" sz="1600"/>
              <a:t>idiopathic?</a:t>
            </a:r>
          </a:p>
          <a:p>
            <a:pPr marL="457200" indent="-457200" eaLnBrk="1" hangingPunct="1">
              <a:buFontTx/>
              <a:buAutoNum type="arabicPeriod" startAt="4"/>
              <a:defRPr/>
            </a:pPr>
            <a:r>
              <a:rPr lang="sl-SI" sz="1800">
                <a:solidFill>
                  <a:srgbClr val="C00000"/>
                </a:solidFill>
              </a:rPr>
              <a:t>NONINFECTIVE GRANULOMATOUS gastritis </a:t>
            </a:r>
            <a:r>
              <a:rPr lang="sl-SI" sz="1800"/>
              <a:t>– </a:t>
            </a:r>
            <a:r>
              <a:rPr lang="sl-SI" sz="1600"/>
              <a:t>etiology: Crohn disease,  sar</a:t>
            </a:r>
            <a:r>
              <a:rPr lang="en-US" sz="1600"/>
              <a:t>c</a:t>
            </a:r>
            <a:r>
              <a:rPr lang="sl-SI" sz="1600"/>
              <a:t>oidosis, Wegener granulomatosis, foreign body, idiopathic</a:t>
            </a:r>
          </a:p>
          <a:p>
            <a:pPr marL="457200" indent="-457200" eaLnBrk="1" hangingPunct="1">
              <a:buFontTx/>
              <a:buAutoNum type="arabicPeriod" startAt="4"/>
              <a:defRPr/>
            </a:pPr>
            <a:r>
              <a:rPr lang="sl-SI" sz="1800">
                <a:solidFill>
                  <a:srgbClr val="C00000"/>
                </a:solidFill>
              </a:rPr>
              <a:t>EO</a:t>
            </a:r>
            <a:r>
              <a:rPr lang="en-US" sz="1800">
                <a:solidFill>
                  <a:srgbClr val="C00000"/>
                </a:solidFill>
              </a:rPr>
              <a:t>S</a:t>
            </a:r>
            <a:r>
              <a:rPr lang="sl-SI" sz="1800">
                <a:solidFill>
                  <a:srgbClr val="C00000"/>
                </a:solidFill>
              </a:rPr>
              <a:t>INOPHILIC gastritis </a:t>
            </a:r>
            <a:r>
              <a:rPr lang="sl-SI" sz="1600"/>
              <a:t>- etiology: food alergy, other alergies</a:t>
            </a:r>
          </a:p>
          <a:p>
            <a:pPr marL="457200" indent="-457200" eaLnBrk="1" hangingPunct="1">
              <a:buFontTx/>
              <a:buAutoNum type="arabicPeriod" startAt="6"/>
              <a:defRPr/>
            </a:pPr>
            <a:r>
              <a:rPr lang="sl-SI" sz="1800">
                <a:solidFill>
                  <a:srgbClr val="C00000"/>
                </a:solidFill>
              </a:rPr>
              <a:t>INFECTIOUS gastritis </a:t>
            </a:r>
            <a:r>
              <a:rPr lang="sl-SI" sz="1600"/>
              <a:t>– etiology: bacteria other than </a:t>
            </a:r>
            <a:r>
              <a:rPr lang="sl-SI" sz="1600" i="1"/>
              <a:t>H pylori, </a:t>
            </a:r>
            <a:r>
              <a:rPr lang="sl-SI" sz="1600"/>
              <a:t>viruses,   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1600"/>
              <a:t>                                                             fungi (Candida), parasites</a:t>
            </a:r>
          </a:p>
          <a:p>
            <a:pPr marL="457200" indent="-457200" eaLnBrk="1" hangingPunct="1">
              <a:buFontTx/>
              <a:buAutoNum type="arabicPeriod" startAt="4"/>
              <a:defRPr/>
            </a:pPr>
            <a:endParaRPr lang="sl-SI" sz="1800"/>
          </a:p>
          <a:p>
            <a:pPr marL="0" indent="0" eaLnBrk="1" hangingPunct="1">
              <a:buFontTx/>
              <a:buNone/>
              <a:defRPr/>
            </a:pPr>
            <a:endParaRPr lang="sl-SI" sz="1800"/>
          </a:p>
          <a:p>
            <a:pPr marL="457200" indent="-457200" eaLnBrk="1" hangingPunct="1">
              <a:buFontTx/>
              <a:buAutoNum type="arabicPeriod" startAt="3"/>
              <a:defRPr/>
            </a:pPr>
            <a:endParaRPr lang="en-US" sz="1800"/>
          </a:p>
          <a:p>
            <a:pPr marL="457200" indent="-457200" eaLnBrk="1" hangingPunct="1">
              <a:buFontTx/>
              <a:buAutoNum type="arabicPeriod" startAt="3"/>
              <a:defRPr/>
            </a:pPr>
            <a:endParaRPr lang="sl-SI" sz="1800"/>
          </a:p>
          <a:p>
            <a:pPr marL="457200" indent="-457200" eaLnBrk="1" hangingPunct="1">
              <a:buFontTx/>
              <a:buAutoNum type="arabicPeriod" startAt="3"/>
              <a:defRPr/>
            </a:pPr>
            <a:endParaRPr lang="sl-SI" sz="1800"/>
          </a:p>
          <a:p>
            <a:pPr marL="457200" indent="-457200" eaLnBrk="1" hangingPunct="1">
              <a:buFontTx/>
              <a:buAutoNum type="arabicPeriod" startAt="2"/>
              <a:defRPr/>
            </a:pPr>
            <a:endParaRPr lang="sl-SI" sz="1800"/>
          </a:p>
          <a:p>
            <a:pPr>
              <a:defRPr/>
            </a:pP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CHRONIC  GASTRITIS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7848600" cy="1273175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sl-SI" altLang="en-US" sz="2400"/>
              <a:t>NON-ATROPHIC:  </a:t>
            </a:r>
            <a:r>
              <a:rPr lang="sl-SI" altLang="en-US" sz="2400" i="1"/>
              <a:t>Helicobacter pylori</a:t>
            </a:r>
            <a:r>
              <a:rPr lang="sl-SI" altLang="en-US" sz="2400"/>
              <a:t>: 95%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sl-SI" sz="2400"/>
              <a:t>(old term: superficial gastritis)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endParaRPr lang="sl-SI" altLang="en-US" sz="240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sl-SI" altLang="en-US" sz="2400"/>
              <a:t>- Foveolae &amp; glands are preserved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sl-SI" altLang="en-US" sz="2400"/>
              <a:t>- Inflammatory infiltrate within mucosal lamina propria</a:t>
            </a:r>
            <a:endParaRPr lang="en-US" altLang="en-US" sz="2400"/>
          </a:p>
        </p:txBody>
      </p:sp>
      <p:pic>
        <p:nvPicPr>
          <p:cNvPr id="19460" name="Picture 4" descr="Chr neatrof gastritis100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r="5243"/>
          <a:stretch>
            <a:fillRect/>
          </a:stretch>
        </p:blipFill>
        <p:spPr>
          <a:xfrm>
            <a:off x="2484438" y="3436938"/>
            <a:ext cx="4157662" cy="3305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NON-ATROPHIC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b="1" i="1" smtClean="0"/>
              <a:t>Active</a:t>
            </a:r>
            <a:r>
              <a:rPr lang="sl-SI" altLang="en-US" sz="2400" smtClean="0"/>
              <a:t> = </a:t>
            </a:r>
            <a:r>
              <a:rPr lang="sl-SI" altLang="en-US" sz="2400" smtClean="0">
                <a:solidFill>
                  <a:srgbClr val="FF0066"/>
                </a:solidFill>
              </a:rPr>
              <a:t>polymorphonuclear  leukocytes</a:t>
            </a:r>
            <a:r>
              <a:rPr lang="sl-SI" altLang="en-US" sz="2400" smtClean="0"/>
              <a:t> in: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mucosal propria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foveolar epithelium = “foveolitis”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foveolar lumen = “foveolar abscessus”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b="1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b="1" i="1" smtClean="0"/>
              <a:t>Inactive</a:t>
            </a:r>
            <a:r>
              <a:rPr lang="sl-SI" altLang="en-US" sz="2400" smtClean="0"/>
              <a:t> = </a:t>
            </a:r>
            <a:r>
              <a:rPr lang="sl-SI" altLang="en-US" sz="2400" smtClean="0">
                <a:solidFill>
                  <a:srgbClr val="FF0066"/>
                </a:solidFill>
              </a:rPr>
              <a:t>without polymorphonuclear  leucocytes;</a:t>
            </a:r>
            <a:r>
              <a:rPr lang="sl-SI" altLang="en-US" sz="2400" smtClean="0"/>
              <a:t> only: chronic (lymphocytes, plasma cells) infiltrate in mucosal propria</a:t>
            </a:r>
            <a:endParaRPr lang="sl-SI" altLang="en-US" sz="2400" b="1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55638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CHRONIC  GASTRITIS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ANATOMY OF THE STOMACH</a:t>
            </a:r>
          </a:p>
        </p:txBody>
      </p:sp>
      <p:pic>
        <p:nvPicPr>
          <p:cNvPr id="3075" name="Picture 3" descr="zel norm M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4285" b="7143"/>
          <a:stretch>
            <a:fillRect/>
          </a:stretch>
        </p:blipFill>
        <p:spPr>
          <a:xfrm>
            <a:off x="762000" y="1295400"/>
            <a:ext cx="4203700" cy="5029200"/>
          </a:xfrm>
          <a:noFill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334000" y="1295400"/>
            <a:ext cx="28194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Gastroesophageal junction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Fundus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Cardia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Corpus (body)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Greater curvature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Lesser curvature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Incisura angularis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Antrum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Pylorus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Pyloric sphincter</a:t>
            </a:r>
          </a:p>
          <a:p>
            <a:pPr eaLnBrk="1" hangingPunct="1">
              <a:spcBef>
                <a:spcPct val="50000"/>
              </a:spcBef>
            </a:pPr>
            <a:endParaRPr lang="sl-SI" altLang="en-US" sz="2000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 flipH="1">
            <a:off x="2895600" y="2743200"/>
            <a:ext cx="2514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 flipH="1">
            <a:off x="3581400" y="2286000"/>
            <a:ext cx="1828800" cy="762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 flipH="1">
            <a:off x="2971800" y="1524000"/>
            <a:ext cx="24384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 flipH="1">
            <a:off x="3657600" y="3200400"/>
            <a:ext cx="1676400" cy="304800"/>
          </a:xfrm>
          <a:prstGeom prst="line">
            <a:avLst/>
          </a:prstGeom>
          <a:noFill/>
          <a:ln w="9525">
            <a:solidFill>
              <a:srgbClr val="CC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>
            <a:off x="4800600" y="3657600"/>
            <a:ext cx="53340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 flipH="1">
            <a:off x="2971800" y="4191000"/>
            <a:ext cx="228600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H="1">
            <a:off x="2590800" y="4572000"/>
            <a:ext cx="2819400" cy="152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 flipH="1">
            <a:off x="2590800" y="5029200"/>
            <a:ext cx="2743200" cy="304800"/>
          </a:xfrm>
          <a:prstGeom prst="line">
            <a:avLst/>
          </a:prstGeom>
          <a:noFill/>
          <a:ln w="9525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 flipH="1">
            <a:off x="1752600" y="5486400"/>
            <a:ext cx="3657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 flipH="1" flipV="1">
            <a:off x="1828800" y="5791200"/>
            <a:ext cx="35052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0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endParaRPr lang="en-US" altLang="en-US" sz="3200">
              <a:solidFill>
                <a:schemeClr val="tx2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00200" y="152400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 i="1"/>
              <a:t>ACTIVE</a:t>
            </a:r>
            <a:r>
              <a:rPr lang="sl-SI" altLang="en-US" sz="2400"/>
              <a:t> CHRONIC NON-ATROPHIC GASTRITIS</a:t>
            </a:r>
            <a:endParaRPr lang="en-US" altLang="en-US" sz="2400"/>
          </a:p>
        </p:txBody>
      </p:sp>
      <p:pic>
        <p:nvPicPr>
          <p:cNvPr id="21508" name="Picture 4" descr="Fov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 l="13138" r="4927" b="10976"/>
          <a:stretch>
            <a:fillRect/>
          </a:stretch>
        </p:blipFill>
        <p:spPr bwMode="auto">
          <a:xfrm>
            <a:off x="5265738" y="1143000"/>
            <a:ext cx="3802062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FoveolitisOVO-2-40x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b="8025"/>
          <a:stretch>
            <a:fillRect/>
          </a:stretch>
        </p:blipFill>
        <p:spPr bwMode="auto">
          <a:xfrm>
            <a:off x="228600" y="685800"/>
            <a:ext cx="49196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334000" y="7620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foveolar  abscessus</a:t>
            </a:r>
            <a:endParaRPr lang="en-US" altLang="en-US" sz="2000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971800" y="1219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foveolitis</a:t>
            </a:r>
            <a:endParaRPr lang="en-US" altLang="en-US" sz="2000"/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 rot="-2574590">
            <a:off x="1600200" y="2209800"/>
            <a:ext cx="2286000" cy="304800"/>
          </a:xfrm>
          <a:prstGeom prst="leftArrow">
            <a:avLst>
              <a:gd name="adj1" fmla="val 50000"/>
              <a:gd name="adj2" fmla="val 1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7086600" y="1143000"/>
            <a:ext cx="228600" cy="2819400"/>
          </a:xfrm>
          <a:prstGeom prst="downArrow">
            <a:avLst>
              <a:gd name="adj1" fmla="val 50000"/>
              <a:gd name="adj2" fmla="val 3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83756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 i="1"/>
              <a:t>Helicobacter pylori</a:t>
            </a:r>
            <a:r>
              <a:rPr lang="sl-SI" altLang="en-US" sz="2000" b="1"/>
              <a:t> </a:t>
            </a:r>
            <a:r>
              <a:rPr lang="sl-SI" altLang="en-US" sz="2000"/>
              <a:t>active chronic non-atrophic gastritis (95%)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The most common world-wide infection</a:t>
            </a:r>
            <a:endParaRPr lang="en-US" altLang="en-US" sz="2000" b="1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029200" y="4114800"/>
            <a:ext cx="381000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b="1" i="1"/>
              <a:t>H pylori</a:t>
            </a:r>
            <a:r>
              <a:rPr lang="sl-SI" altLang="en-US" i="1"/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/>
              <a:t>Spiral  bacterium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/>
              <a:t>Produces ureasa: urea </a:t>
            </a:r>
            <a:r>
              <a:rPr lang="sl-SI" altLang="en-US">
                <a:cs typeface="Arial" charset="0"/>
              </a:rPr>
              <a:t>→ amoniak + CO</a:t>
            </a:r>
            <a:r>
              <a:rPr lang="sl-SI" altLang="en-US" baseline="-25000">
                <a:cs typeface="Arial" charset="0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cs typeface="Arial" charset="0"/>
              </a:rPr>
              <a:t>produces bacterial toxins: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cs typeface="Arial" charset="0"/>
              </a:rPr>
              <a:t>- cytotoxin assoc. gene A (</a:t>
            </a:r>
            <a:r>
              <a:rPr lang="sl-SI" altLang="en-US" b="1" i="1">
                <a:cs typeface="Arial" charset="0"/>
              </a:rPr>
              <a:t>CagA</a:t>
            </a:r>
            <a:r>
              <a:rPr lang="sl-SI" altLang="en-US" b="1">
                <a:cs typeface="Arial" charset="0"/>
              </a:rPr>
              <a:t>)</a:t>
            </a:r>
            <a:r>
              <a:rPr lang="sl-SI" altLang="en-US">
                <a:cs typeface="Arial" charset="0"/>
              </a:rPr>
              <a:t> &amp; - vacuolating assoc. gene (</a:t>
            </a:r>
            <a:r>
              <a:rPr lang="sl-SI" altLang="en-US" i="1">
                <a:cs typeface="Arial" charset="0"/>
              </a:rPr>
              <a:t>VacA</a:t>
            </a:r>
            <a:r>
              <a:rPr lang="sl-SI" altLang="en-US">
                <a:cs typeface="Arial" charset="0"/>
              </a:rPr>
              <a:t>)</a:t>
            </a:r>
          </a:p>
        </p:txBody>
      </p:sp>
      <p:pic>
        <p:nvPicPr>
          <p:cNvPr id="22532" name="Picture 4" descr="HP-HE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14285" t="41298" r="18367" b="11969"/>
          <a:stretch>
            <a:fillRect/>
          </a:stretch>
        </p:blipFill>
        <p:spPr bwMode="auto">
          <a:xfrm>
            <a:off x="3657600" y="1143000"/>
            <a:ext cx="5029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Gatsr-HP-100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940175"/>
            <a:ext cx="36576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04800" y="3294063"/>
            <a:ext cx="3352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b="1"/>
              <a:t>Diagnosis: </a:t>
            </a:r>
            <a:r>
              <a:rPr lang="sl-SI" altLang="en-US"/>
              <a:t>modified Giemsa </a:t>
            </a:r>
          </a:p>
          <a:p>
            <a:pPr eaLnBrk="1" hangingPunct="1"/>
            <a:r>
              <a:rPr lang="sl-SI" altLang="en-US"/>
              <a:t>stain on endoscopic biopsy</a:t>
            </a:r>
            <a:endParaRPr lang="en-US" altLang="en-US"/>
          </a:p>
        </p:txBody>
      </p:sp>
      <p:sp>
        <p:nvSpPr>
          <p:cNvPr id="22535" name="Rectangle 1"/>
          <p:cNvSpPr>
            <a:spLocks noChangeArrowheads="1"/>
          </p:cNvSpPr>
          <p:nvPr/>
        </p:nvSpPr>
        <p:spPr bwMode="auto">
          <a:xfrm>
            <a:off x="304800" y="1550988"/>
            <a:ext cx="28987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i="1">
                <a:solidFill>
                  <a:srgbClr val="FF0000"/>
                </a:solidFill>
              </a:rPr>
              <a:t>H. pylori </a:t>
            </a:r>
            <a:r>
              <a:rPr lang="sl-SI" altLang="en-US">
                <a:solidFill>
                  <a:srgbClr val="FF0000"/>
                </a:solidFill>
              </a:rPr>
              <a:t>has adapted to the acid gastric content which is lethal to most bacteria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0350"/>
            <a:ext cx="7772400" cy="838200"/>
          </a:xfrm>
        </p:spPr>
        <p:txBody>
          <a:bodyPr/>
          <a:lstStyle/>
          <a:p>
            <a:pPr eaLnBrk="1" hangingPunct="1"/>
            <a:r>
              <a:rPr lang="sl-SI" altLang="en-US" sz="2800" i="1" smtClean="0">
                <a:solidFill>
                  <a:schemeClr val="tx1"/>
                </a:solidFill>
              </a:rPr>
              <a:t>HELICOBACTER pylori</a:t>
            </a:r>
            <a:r>
              <a:rPr lang="sl-SI" altLang="en-US" sz="2800" smtClean="0">
                <a:solidFill>
                  <a:schemeClr val="tx1"/>
                </a:solidFill>
              </a:rPr>
              <a:t> GASTRITS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219200"/>
            <a:ext cx="8229600" cy="54864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sl-SI" altLang="en-US" sz="2400" b="1" i="1" smtClean="0">
                <a:solidFill>
                  <a:schemeClr val="tx2"/>
                </a:solidFill>
              </a:rPr>
              <a:t>Helicobacter pylori</a:t>
            </a:r>
            <a:r>
              <a:rPr lang="sl-SI" altLang="en-US" sz="2400" b="1" smtClean="0">
                <a:solidFill>
                  <a:schemeClr val="tx2"/>
                </a:solidFill>
              </a:rPr>
              <a:t> </a:t>
            </a:r>
            <a:r>
              <a:rPr lang="sl-SI" altLang="en-US" sz="2400" smtClean="0">
                <a:solidFill>
                  <a:schemeClr val="tx2"/>
                </a:solidFill>
              </a:rPr>
              <a:t>elaborates: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2400" smtClean="0">
              <a:solidFill>
                <a:schemeClr val="tx2"/>
              </a:solidFill>
            </a:endParaRP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chemeClr val="tx2"/>
                </a:solidFill>
              </a:rPr>
              <a:t>Amonia &amp; phospholipases </a:t>
            </a:r>
            <a:r>
              <a:rPr lang="sl-SI" altLang="en-US" sz="2400" smtClean="0">
                <a:solidFill>
                  <a:schemeClr val="tx2"/>
                </a:solidFill>
                <a:cs typeface="Arial" charset="0"/>
              </a:rPr>
              <a:t>→ direct injury to the epithelial cells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chemeClr val="tx2"/>
                </a:solidFill>
              </a:rPr>
              <a:t>Cytokine: IL-1, IL-6, </a:t>
            </a:r>
            <a:r>
              <a:rPr lang="sl-SI" altLang="en-US" sz="2400" b="1" u="sng" smtClean="0">
                <a:solidFill>
                  <a:schemeClr val="tx2"/>
                </a:solidFill>
              </a:rPr>
              <a:t>I</a:t>
            </a:r>
            <a:r>
              <a:rPr lang="en-US" altLang="en-US" sz="2400" b="1" u="sng" smtClean="0">
                <a:solidFill>
                  <a:schemeClr val="tx2"/>
                </a:solidFill>
              </a:rPr>
              <a:t>L</a:t>
            </a:r>
            <a:r>
              <a:rPr lang="sl-SI" altLang="en-US" sz="2400" b="1" u="sng" smtClean="0">
                <a:solidFill>
                  <a:schemeClr val="tx2"/>
                </a:solidFill>
              </a:rPr>
              <a:t>-8</a:t>
            </a:r>
            <a:r>
              <a:rPr lang="sl-SI" altLang="en-US" sz="2400" smtClean="0">
                <a:solidFill>
                  <a:schemeClr val="tx2"/>
                </a:solidFill>
              </a:rPr>
              <a:t> (</a:t>
            </a:r>
            <a:r>
              <a:rPr lang="sl-SI" altLang="en-US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sl-SI" altLang="en-US" sz="2400" smtClean="0">
                <a:solidFill>
                  <a:schemeClr val="tx2"/>
                </a:solidFill>
              </a:rPr>
              <a:t>in epithelial cells) </a:t>
            </a:r>
            <a:r>
              <a:rPr lang="sl-SI" altLang="en-US" sz="2400" smtClean="0">
                <a:solidFill>
                  <a:schemeClr val="tx2"/>
                </a:solidFill>
                <a:cs typeface="Arial" charset="0"/>
              </a:rPr>
              <a:t>→ polymorphonuclear leucocytes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2400" smtClean="0">
              <a:solidFill>
                <a:schemeClr val="tx2"/>
              </a:solidFill>
              <a:cs typeface="Arial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b="1" smtClean="0">
                <a:solidFill>
                  <a:schemeClr val="tx2"/>
                </a:solidFill>
                <a:cs typeface="Arial" charset="0"/>
              </a:rPr>
              <a:t>CagA positive </a:t>
            </a:r>
            <a:r>
              <a:rPr lang="sl-SI" altLang="en-US" sz="2400" b="1" i="1" smtClean="0">
                <a:solidFill>
                  <a:schemeClr val="tx2"/>
                </a:solidFill>
                <a:cs typeface="Arial" charset="0"/>
              </a:rPr>
              <a:t>Hp </a:t>
            </a:r>
            <a:r>
              <a:rPr lang="sl-SI" altLang="en-US" sz="2400" smtClean="0">
                <a:solidFill>
                  <a:schemeClr val="tx2"/>
                </a:solidFill>
                <a:cs typeface="Arial" charset="0"/>
              </a:rPr>
              <a:t>→ increased colonization &amp; inflammation:</a:t>
            </a:r>
          </a:p>
          <a:p>
            <a:pPr algn="l" eaLnBrk="1" hangingPunct="1">
              <a:lnSpc>
                <a:spcPct val="80000"/>
              </a:lnSpc>
              <a:buFontTx/>
              <a:buChar char="-"/>
            </a:pPr>
            <a:r>
              <a:rPr lang="sl-SI" altLang="en-US" sz="2400" smtClean="0">
                <a:solidFill>
                  <a:schemeClr val="tx2"/>
                </a:solidFill>
                <a:cs typeface="Arial" charset="0"/>
              </a:rPr>
              <a:t> causative factor for: </a:t>
            </a:r>
          </a:p>
          <a:p>
            <a:pPr lvl="2" algn="l" eaLnBrk="1" hangingPunct="1">
              <a:lnSpc>
                <a:spcPct val="80000"/>
              </a:lnSpc>
            </a:pPr>
            <a:r>
              <a:rPr lang="sl-SI" altLang="en-US" i="1" smtClean="0">
                <a:solidFill>
                  <a:srgbClr val="FF0000"/>
                </a:solidFill>
                <a:cs typeface="Arial" charset="0"/>
              </a:rPr>
              <a:t>Gastric ulcer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FF0000"/>
                </a:solidFill>
                <a:cs typeface="Arial" charset="0"/>
              </a:rPr>
              <a:t>	</a:t>
            </a:r>
            <a:r>
              <a:rPr lang="sl-SI" altLang="en-US" sz="2400" i="1" smtClean="0">
                <a:solidFill>
                  <a:srgbClr val="FF0000"/>
                </a:solidFill>
                <a:cs typeface="Arial" charset="0"/>
              </a:rPr>
              <a:t>Duodenal ulcer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i="1" smtClean="0">
                <a:solidFill>
                  <a:srgbClr val="FF0000"/>
                </a:solidFill>
                <a:cs typeface="Arial" charset="0"/>
              </a:rPr>
              <a:t>	Gastric carcinoma &amp; lymphoma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2400" i="1" smtClean="0">
              <a:solidFill>
                <a:schemeClr val="tx2"/>
              </a:solidFill>
              <a:cs typeface="Arial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b="1" i="1" smtClean="0">
                <a:solidFill>
                  <a:schemeClr val="tx2"/>
                </a:solidFill>
                <a:cs typeface="Arial" charset="0"/>
              </a:rPr>
              <a:t>WHO</a:t>
            </a:r>
            <a:r>
              <a:rPr lang="sl-SI" altLang="en-US" sz="2400" i="1" smtClean="0">
                <a:solidFill>
                  <a:schemeClr val="tx2"/>
                </a:solidFill>
                <a:cs typeface="Arial" charset="0"/>
              </a:rPr>
              <a:t>: </a:t>
            </a:r>
            <a:r>
              <a:rPr lang="sl-SI" altLang="en-US" sz="2400" i="1" u="sng" smtClean="0">
                <a:solidFill>
                  <a:schemeClr val="tx2"/>
                </a:solidFill>
                <a:cs typeface="Arial" charset="0"/>
              </a:rPr>
              <a:t>H. pylory </a:t>
            </a:r>
            <a:r>
              <a:rPr lang="sl-SI" altLang="en-US" sz="2400" u="sng" smtClean="0">
                <a:solidFill>
                  <a:schemeClr val="tx2"/>
                </a:solidFill>
                <a:cs typeface="Arial" charset="0"/>
              </a:rPr>
              <a:t>is the I class carcinogen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04800" y="533400"/>
            <a:ext cx="46482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 i="1"/>
              <a:t>H. pylori gastritis</a:t>
            </a:r>
            <a:r>
              <a:rPr lang="sl-SI" altLang="en-US" sz="2400" b="1"/>
              <a:t> - morphology</a:t>
            </a:r>
            <a:r>
              <a:rPr lang="sl-SI" altLang="en-US" sz="2400"/>
              <a:t>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 i="1"/>
              <a:t>H. pylori colonizes surface foveolar epithelium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/>
              <a:t>foveolitis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/>
              <a:t>foveolar abscessus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/>
              <a:t>reactive lymphoid follicles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/>
              <a:t>intestinal metaplasia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400"/>
              <a:t>foveolar hyperplasia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sl-SI" altLang="en-US" sz="2400"/>
          </a:p>
        </p:txBody>
      </p:sp>
      <p:pic>
        <p:nvPicPr>
          <p:cNvPr id="24579" name="Picture 3" descr="Hp-LF-i-IM-10x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 b="2579"/>
          <a:stretch>
            <a:fillRect/>
          </a:stretch>
        </p:blipFill>
        <p:spPr bwMode="auto">
          <a:xfrm>
            <a:off x="4848225" y="914400"/>
            <a:ext cx="42957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6781800" y="2362200"/>
            <a:ext cx="304800" cy="2286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7543800" y="1447800"/>
            <a:ext cx="304800" cy="2286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3276600" y="4114800"/>
            <a:ext cx="304800" cy="2286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6629400" y="4572000"/>
            <a:ext cx="304800" cy="2286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altLang="en-US" sz="2800">
              <a:solidFill>
                <a:srgbClr val="FF0000"/>
              </a:solidFill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962400" y="3581400"/>
            <a:ext cx="304800" cy="2286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i="1" smtClean="0">
                <a:solidFill>
                  <a:srgbClr val="003366"/>
                </a:solidFill>
              </a:rPr>
              <a:t> H pylori </a:t>
            </a:r>
            <a:r>
              <a:rPr lang="sl-SI" altLang="en-US" sz="2800" smtClean="0">
                <a:solidFill>
                  <a:srgbClr val="003366"/>
                </a:solidFill>
              </a:rPr>
              <a:t>and gastric epithelium</a:t>
            </a:r>
            <a:endParaRPr lang="en-US" altLang="en-US" sz="2800" i="1" smtClean="0">
              <a:solidFill>
                <a:srgbClr val="003366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i="1" smtClean="0"/>
              <a:t>H. pylori</a:t>
            </a:r>
            <a:r>
              <a:rPr lang="sl-SI" altLang="en-US" sz="2400" smtClean="0"/>
              <a:t> </a:t>
            </a:r>
            <a:r>
              <a:rPr lang="sl-SI" altLang="en-US" sz="2400" smtClean="0">
                <a:cs typeface="Arial" charset="0"/>
              </a:rPr>
              <a:t>→ epithelium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  ↓                                        ↓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IL-8                        reactive lymphoid follicles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  ↓                                        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chronic inflammation                lymphoma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  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intestinal metaplasia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  ↓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dysplasia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        ↓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   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>
                <a:cs typeface="Arial" charset="0"/>
              </a:rPr>
              <a:t>           </a:t>
            </a:r>
            <a:endParaRPr lang="sl-SI" altLang="en-US" sz="2400" i="1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 sz="280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685800"/>
          </a:xfrm>
        </p:spPr>
        <p:txBody>
          <a:bodyPr/>
          <a:lstStyle/>
          <a:p>
            <a:pPr eaLnBrk="1" hangingPunct="1"/>
            <a:r>
              <a:rPr lang="sl-SI" altLang="en-US" sz="2400" i="1" smtClean="0">
                <a:solidFill>
                  <a:schemeClr val="tx1"/>
                </a:solidFill>
              </a:rPr>
              <a:t>HELICOBACTER pylori</a:t>
            </a:r>
            <a:r>
              <a:rPr lang="sl-SI" altLang="en-US" sz="2400" smtClean="0">
                <a:solidFill>
                  <a:schemeClr val="tx1"/>
                </a:solidFill>
              </a:rPr>
              <a:t> GASTRITIS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295400"/>
            <a:ext cx="8569325" cy="5029200"/>
          </a:xfrm>
        </p:spPr>
        <p:txBody>
          <a:bodyPr/>
          <a:lstStyle/>
          <a:p>
            <a:pPr algn="l" eaLnBrk="1" hangingPunct="1"/>
            <a:r>
              <a:rPr lang="sl-SI" altLang="en-US" sz="2000" smtClean="0">
                <a:solidFill>
                  <a:schemeClr val="tx2"/>
                </a:solidFill>
              </a:rPr>
              <a:t>The mode of transmission:</a:t>
            </a:r>
            <a:endParaRPr lang="en-US" altLang="en-US" sz="2000" smtClean="0">
              <a:solidFill>
                <a:schemeClr val="tx2"/>
              </a:solidFill>
            </a:endParaRPr>
          </a:p>
          <a:p>
            <a:pPr algn="l" eaLnBrk="1" hangingPunct="1"/>
            <a:r>
              <a:rPr lang="sl-SI" altLang="en-US" sz="2000" smtClean="0">
                <a:solidFill>
                  <a:schemeClr val="tx2"/>
                </a:solidFill>
              </a:rPr>
              <a:t>	oral – oral</a:t>
            </a:r>
          </a:p>
          <a:p>
            <a:pPr algn="l" eaLnBrk="1" hangingPunct="1"/>
            <a:r>
              <a:rPr lang="sl-SI" altLang="en-US" sz="2000" smtClean="0">
                <a:solidFill>
                  <a:schemeClr val="tx2"/>
                </a:solidFill>
              </a:rPr>
              <a:t>	fecal – oral</a:t>
            </a:r>
          </a:p>
          <a:p>
            <a:pPr algn="l" eaLnBrk="1" hangingPunct="1"/>
            <a:r>
              <a:rPr lang="sl-SI" altLang="en-US" sz="2000" smtClean="0">
                <a:solidFill>
                  <a:schemeClr val="tx2"/>
                </a:solidFill>
              </a:rPr>
              <a:t>	environmental spread</a:t>
            </a:r>
          </a:p>
          <a:p>
            <a:pPr algn="l" eaLnBrk="1" hangingPunct="1"/>
            <a:endParaRPr lang="sl-SI" altLang="en-US" sz="2000" i="1" smtClean="0">
              <a:solidFill>
                <a:schemeClr val="tx2"/>
              </a:solidFill>
            </a:endParaRPr>
          </a:p>
          <a:p>
            <a:pPr algn="l" eaLnBrk="1" hangingPunct="1"/>
            <a:r>
              <a:rPr lang="sl-SI" altLang="en-US" sz="2000" i="1" smtClean="0">
                <a:solidFill>
                  <a:schemeClr val="tx2"/>
                </a:solidFill>
              </a:rPr>
              <a:t>H. pylori </a:t>
            </a:r>
            <a:r>
              <a:rPr lang="sl-SI" altLang="en-US" sz="2000" b="1" smtClean="0">
                <a:solidFill>
                  <a:schemeClr val="tx2"/>
                </a:solidFill>
              </a:rPr>
              <a:t>always</a:t>
            </a:r>
            <a:r>
              <a:rPr lang="sl-SI" altLang="en-US" sz="2000" smtClean="0">
                <a:solidFill>
                  <a:schemeClr val="tx2"/>
                </a:solidFill>
              </a:rPr>
              <a:t> causes gastritis </a:t>
            </a:r>
          </a:p>
          <a:p>
            <a:pPr algn="l" eaLnBrk="1" hangingPunct="1"/>
            <a:endParaRPr lang="sl-SI" altLang="en-US" sz="2000" smtClean="0">
              <a:solidFill>
                <a:srgbClr val="FF0000"/>
              </a:solidFill>
            </a:endParaRPr>
          </a:p>
          <a:p>
            <a:pPr algn="l" eaLnBrk="1" hangingPunct="1"/>
            <a:r>
              <a:rPr lang="sl-SI" altLang="en-US" sz="2000" smtClean="0">
                <a:solidFill>
                  <a:srgbClr val="FF0000"/>
                </a:solidFill>
              </a:rPr>
              <a:t>BUT: many infected persons (70%-80%) are asymptomatic! </a:t>
            </a:r>
          </a:p>
          <a:p>
            <a:pPr algn="l" eaLnBrk="1" hangingPunct="1"/>
            <a:r>
              <a:rPr lang="sl-SI" altLang="en-US" sz="2000" smtClean="0"/>
              <a:t>(reservoir for the infection)</a:t>
            </a:r>
          </a:p>
          <a:p>
            <a:pPr algn="l" eaLnBrk="1" hangingPunct="1"/>
            <a:endParaRPr lang="sl-SI" altLang="en-US" sz="2000" i="1" smtClean="0"/>
          </a:p>
          <a:p>
            <a:pPr algn="l" eaLnBrk="1" hangingPunct="1"/>
            <a:endParaRPr lang="sl-SI" altLang="en-US" sz="20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3352800" cy="914400"/>
          </a:xfrm>
        </p:spPr>
        <p:txBody>
          <a:bodyPr/>
          <a:lstStyle/>
          <a:p>
            <a:pPr eaLnBrk="1" hangingPunct="1"/>
            <a:r>
              <a:rPr lang="sl-SI" altLang="en-US" sz="2800" i="1" smtClean="0">
                <a:solidFill>
                  <a:schemeClr val="tx1"/>
                </a:solidFill>
              </a:rPr>
              <a:t>HELICOBACTER</a:t>
            </a:r>
            <a:endParaRPr lang="en-US" altLang="en-US" sz="2800" i="1" smtClean="0">
              <a:solidFill>
                <a:schemeClr val="tx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28800"/>
            <a:ext cx="2133600" cy="4572000"/>
          </a:xfrm>
        </p:spPr>
        <p:txBody>
          <a:bodyPr/>
          <a:lstStyle/>
          <a:p>
            <a:pPr algn="l" eaLnBrk="1" hangingPunct="1"/>
            <a:r>
              <a:rPr lang="sl-SI" altLang="en-US" sz="2400" smtClean="0"/>
              <a:t>35 species:</a:t>
            </a:r>
          </a:p>
          <a:p>
            <a:pPr algn="l" eaLnBrk="1" hangingPunct="1"/>
            <a:r>
              <a:rPr lang="sl-SI" altLang="en-US" sz="2400" smtClean="0"/>
              <a:t>- </a:t>
            </a:r>
            <a:r>
              <a:rPr lang="sl-SI" altLang="en-US" sz="2400" i="1" smtClean="0"/>
              <a:t>pylori</a:t>
            </a:r>
          </a:p>
          <a:p>
            <a:pPr algn="l" eaLnBrk="1" hangingPunct="1">
              <a:buFontTx/>
              <a:buChar char="-"/>
            </a:pPr>
            <a:r>
              <a:rPr lang="sl-SI" altLang="en-US" sz="2400" i="1" smtClean="0"/>
              <a:t> heilmannii</a:t>
            </a:r>
          </a:p>
          <a:p>
            <a:pPr algn="l" eaLnBrk="1" hangingPunct="1"/>
            <a:r>
              <a:rPr lang="sl-SI" altLang="en-US" sz="2400" i="1" smtClean="0"/>
              <a:t>.......</a:t>
            </a:r>
          </a:p>
          <a:p>
            <a:pPr algn="l" eaLnBrk="1" hangingPunct="1">
              <a:buFontTx/>
              <a:buChar char="-"/>
            </a:pPr>
            <a:r>
              <a:rPr lang="sl-SI" altLang="en-US" sz="2400" i="1" smtClean="0"/>
              <a:t> felis</a:t>
            </a:r>
          </a:p>
          <a:p>
            <a:pPr algn="l" eaLnBrk="1" hangingPunct="1">
              <a:buFontTx/>
              <a:buChar char="-"/>
            </a:pPr>
            <a:r>
              <a:rPr lang="sl-SI" altLang="en-US" sz="2400" i="1" smtClean="0"/>
              <a:t> fennelliae</a:t>
            </a:r>
          </a:p>
          <a:p>
            <a:pPr algn="l" eaLnBrk="1" hangingPunct="1">
              <a:buFontTx/>
              <a:buChar char="-"/>
            </a:pPr>
            <a:r>
              <a:rPr lang="sl-SI" altLang="en-US" sz="2400" i="1" smtClean="0"/>
              <a:t> cinaedi </a:t>
            </a:r>
          </a:p>
          <a:p>
            <a:pPr algn="l" eaLnBrk="1" hangingPunct="1"/>
            <a:endParaRPr lang="en-US" altLang="en-US" sz="2400" i="1" smtClean="0"/>
          </a:p>
        </p:txBody>
      </p:sp>
      <p:pic>
        <p:nvPicPr>
          <p:cNvPr id="27652" name="Picture 4" descr="gastr-HH-100-1"/>
          <p:cNvPicPr>
            <a:picLocks noChangeAspect="1" noChangeArrowheads="1"/>
          </p:cNvPicPr>
          <p:nvPr/>
        </p:nvPicPr>
        <p:blipFill>
          <a:blip r:embed="rId2"/>
          <a:srcRect t="1683"/>
          <a:stretch>
            <a:fillRect/>
          </a:stretch>
        </p:blipFill>
        <p:spPr bwMode="auto">
          <a:xfrm>
            <a:off x="2894013" y="2255838"/>
            <a:ext cx="6097587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048000" y="1143000"/>
            <a:ext cx="5791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000" b="1" i="1"/>
              <a:t>HELICOBACTER  heilmannii</a:t>
            </a:r>
            <a:r>
              <a:rPr lang="sl-SI" altLang="en-US" sz="2000" b="1"/>
              <a:t> gastritis</a:t>
            </a:r>
            <a:endParaRPr lang="en-US" altLang="en-US" sz="2000" b="1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895600" y="1828800"/>
            <a:ext cx="508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sl-SI" altLang="en-US"/>
              <a:t>spiral bacterium in the stomach of dogs and cats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CHRONIC GASTRITIS</a:t>
            </a:r>
            <a:endParaRPr lang="en-US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066800"/>
            <a:ext cx="8610600" cy="129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2. ATROPHIC GASTRITIS</a:t>
            </a:r>
            <a:r>
              <a:rPr lang="sl-SI" altLang="en-US" sz="2400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>
                <a:solidFill>
                  <a:srgbClr val="003300"/>
                </a:solidFill>
              </a:rPr>
              <a:t>- chronic inflammation within mucosal propria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>
                <a:solidFill>
                  <a:srgbClr val="FF0000"/>
                </a:solidFill>
              </a:rPr>
              <a:t>- atrophy &amp; glands loss 		</a:t>
            </a:r>
            <a:r>
              <a:rPr lang="sl-SI" altLang="en-US" sz="2000" smtClean="0"/>
              <a:t>    replaced with intestinal metaplasia + dysplasia → carcinoma (Correa cascada)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000" smtClean="0"/>
              <a:t>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180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180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i="1" smtClean="0">
              <a:solidFill>
                <a:srgbClr val="003300"/>
              </a:solidFill>
            </a:endParaRP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 rot="16200000" flipH="1">
            <a:off x="3556000" y="1400176"/>
            <a:ext cx="211137" cy="957262"/>
          </a:xfrm>
          <a:prstGeom prst="downArrow">
            <a:avLst>
              <a:gd name="adj1" fmla="val 50000"/>
              <a:gd name="adj2" fmla="val 40090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04800" y="2690813"/>
            <a:ext cx="5334000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b="1"/>
              <a:t>2a.  MULTIFOCAL ATROPHIC GASTRITIS </a:t>
            </a:r>
            <a:r>
              <a:rPr lang="sl-SI" altLang="en-US" sz="2000"/>
              <a:t>extension of previous chronic non-atrofic gastritis to multifocal atrophic gastritis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/>
              <a:t>= </a:t>
            </a:r>
            <a:r>
              <a:rPr lang="sl-SI" altLang="en-US" sz="2000" u="sng"/>
              <a:t>patchy atrophy of antral and body mucosa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i="1"/>
              <a:t>Etiology: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i="1"/>
              <a:t>- H. pylori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/>
              <a:t>- environmental factors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endParaRPr lang="sl-SI" altLang="en-US" sz="2000" b="1" i="1">
              <a:solidFill>
                <a:srgbClr val="003300"/>
              </a:solidFill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b="1"/>
              <a:t>2b.  AUTOIMMUNE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/>
              <a:t>    autoantibodies against parietal cells		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/>
              <a:t>	</a:t>
            </a:r>
            <a:r>
              <a:rPr lang="sl-SI" altLang="en-US" sz="2000" i="1"/>
              <a:t> H. pylori </a:t>
            </a:r>
            <a:r>
              <a:rPr lang="sl-SI" altLang="en-US" sz="2000"/>
              <a:t>(trigger?)</a:t>
            </a:r>
            <a:endParaRPr lang="en-US" altLang="en-US" sz="2000"/>
          </a:p>
        </p:txBody>
      </p:sp>
      <p:pic>
        <p:nvPicPr>
          <p:cNvPr id="28678" name="Picture 6" descr="Atrof-G-IM tip 1-10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b="9354"/>
          <a:stretch>
            <a:fillRect/>
          </a:stretch>
        </p:blipFill>
        <p:spPr>
          <a:xfrm>
            <a:off x="5791200" y="2438400"/>
            <a:ext cx="3111500" cy="4191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4532313" cy="5692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b="1" smtClean="0"/>
              <a:t>2b. AUTOIMMUNE GASTRITIS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= chronic atrophic gastritis: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loss of parietal cells &amp; corpus glands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             ↓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loss of intrinsic factor (</a:t>
            </a:r>
            <a:r>
              <a:rPr lang="sl-SI" altLang="en-US" sz="2000" smtClean="0">
                <a:cs typeface="Arial" charset="0"/>
              </a:rPr>
              <a:t>↓vit B12)</a:t>
            </a: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sl-SI" altLang="en-US" sz="2000" smtClean="0"/>
              <a:t>                ↓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pernicious anemia 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50825" y="4016375"/>
            <a:ext cx="4897438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 eaLnBrk="1" hangingPunct="1">
              <a:spcBef>
                <a:spcPct val="20000"/>
              </a:spcBef>
              <a:defRPr/>
            </a:pPr>
            <a:endParaRPr lang="sl-SI" sz="2000" u="sng"/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sl-SI" sz="2000" u="sng"/>
              <a:t>Antiparietal antibodies against: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sl-SI" sz="2000"/>
              <a:t>- Acid-producing enzyme H</a:t>
            </a:r>
            <a:r>
              <a:rPr lang="sl-SI" sz="2000" baseline="30000"/>
              <a:t>+</a:t>
            </a:r>
            <a:r>
              <a:rPr lang="sl-SI" sz="2000"/>
              <a:t>,K</a:t>
            </a:r>
            <a:r>
              <a:rPr lang="sl-SI" sz="2000" baseline="30000"/>
              <a:t>+</a:t>
            </a:r>
            <a:r>
              <a:rPr lang="sl-SI" sz="2000"/>
              <a:t>-ATPase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sl-SI" sz="2000"/>
              <a:t>- Gastrin receptor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sl-SI" sz="2000"/>
              <a:t>- Intrinsic factor</a:t>
            </a:r>
          </a:p>
        </p:txBody>
      </p:sp>
      <p:pic>
        <p:nvPicPr>
          <p:cNvPr id="29700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7113" y="690563"/>
            <a:ext cx="4122737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5148263" y="349250"/>
            <a:ext cx="3024187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/>
              <a:t>Corpus mucosa: atrophic</a:t>
            </a:r>
            <a:endParaRPr lang="en-US" altLang="en-US"/>
          </a:p>
        </p:txBody>
      </p:sp>
      <p:sp>
        <p:nvSpPr>
          <p:cNvPr id="29702" name="TextBox 9"/>
          <p:cNvSpPr txBox="1">
            <a:spLocks noChangeArrowheads="1"/>
          </p:cNvSpPr>
          <p:nvPr/>
        </p:nvSpPr>
        <p:spPr bwMode="auto">
          <a:xfrm>
            <a:off x="4859338" y="3627438"/>
            <a:ext cx="3025775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/>
              <a:t>Antral mucosa: normal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09975" cy="1143000"/>
          </a:xfrm>
          <a:noFill/>
        </p:spPr>
        <p:txBody>
          <a:bodyPr/>
          <a:lstStyle/>
          <a:p>
            <a:pPr algn="l" eaLnBrk="1" hangingPunct="1"/>
            <a:r>
              <a:rPr lang="sl-SI" altLang="en-US" sz="2000" b="1" smtClean="0">
                <a:solidFill>
                  <a:schemeClr val="tx1"/>
                </a:solidFill>
              </a:rPr>
              <a:t>AUTOIMMUNE  GASTRITIS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HISTOLOGY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atrophy of body glands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intestinal metaplasia 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antro-pyloric metaplasia </a:t>
            </a:r>
            <a:endParaRPr lang="sl-SI" altLang="en-US" sz="2000" i="1" smtClean="0"/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G-cell hyperplasia in antral mucosa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i="1" smtClean="0">
                <a:solidFill>
                  <a:srgbClr val="008000"/>
                </a:solidFill>
                <a:cs typeface="Arial" charset="0"/>
              </a:rPr>
              <a:t>hypergastrinemia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    </a:t>
            </a:r>
            <a:r>
              <a:rPr lang="sl-SI" altLang="en-US" sz="1600" smtClean="0"/>
              <a:t>(loss of the feed-back mechanism: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1600" smtClean="0"/>
              <a:t>G cells vs. corpus glands)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ECL-cell hyperplasia in body mucosa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b="1" smtClean="0">
                <a:solidFill>
                  <a:srgbClr val="003366"/>
                </a:solidFill>
              </a:rPr>
              <a:t>            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900113" y="5756275"/>
            <a:ext cx="358775" cy="242888"/>
          </a:xfrm>
          <a:prstGeom prst="downArrow">
            <a:avLst>
              <a:gd name="adj1" fmla="val 50000"/>
              <a:gd name="adj2" fmla="val 66667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04800" y="5334000"/>
            <a:ext cx="43307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sl-SI" altLang="en-US" sz="2000" b="1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sl-SI" altLang="en-US" sz="2000" b="1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b="1"/>
              <a:t>Neuroendocrine tumor (carcinoid)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11188" y="5219700"/>
            <a:ext cx="1300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en-US" sz="2000" b="1"/>
              <a:t>&gt;0,5 mm)</a:t>
            </a:r>
          </a:p>
        </p:txBody>
      </p:sp>
      <p:pic>
        <p:nvPicPr>
          <p:cNvPr id="30727" name="Picture 7" descr="Atrof G i IM u P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72000"/>
          </a:blip>
          <a:srcRect l="4597" t="7547" b="1888"/>
          <a:stretch>
            <a:fillRect/>
          </a:stretch>
        </p:blipFill>
        <p:spPr>
          <a:xfrm>
            <a:off x="4191000" y="1185863"/>
            <a:ext cx="4648200" cy="3157537"/>
          </a:xfrm>
          <a:noFill/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170363" y="1154113"/>
            <a:ext cx="2154237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Corpus mucosa: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7424738" y="3641725"/>
            <a:ext cx="1281112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600"/>
              <a:t>intestinal metaplasia</a:t>
            </a:r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auto">
          <a:xfrm rot="2875028">
            <a:off x="7820819" y="3283744"/>
            <a:ext cx="588962" cy="95250"/>
          </a:xfrm>
          <a:prstGeom prst="leftArrow">
            <a:avLst>
              <a:gd name="adj1" fmla="val 50000"/>
              <a:gd name="adj2" fmla="val 17745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 rot="617383">
            <a:off x="7086600" y="3429000"/>
            <a:ext cx="914400" cy="76200"/>
          </a:xfrm>
          <a:prstGeom prst="leftArrow">
            <a:avLst>
              <a:gd name="adj1" fmla="val 50000"/>
              <a:gd name="adj2" fmla="val 30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32" name="Text Box 13"/>
          <p:cNvSpPr txBox="1">
            <a:spLocks noChangeArrowheads="1"/>
          </p:cNvSpPr>
          <p:nvPr/>
        </p:nvSpPr>
        <p:spPr bwMode="auto">
          <a:xfrm>
            <a:off x="5448300" y="4343400"/>
            <a:ext cx="2898775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600"/>
              <a:t>pseudopyloric metaplasia</a:t>
            </a:r>
          </a:p>
        </p:txBody>
      </p:sp>
      <p:sp>
        <p:nvSpPr>
          <p:cNvPr id="30733" name="AutoShape 14"/>
          <p:cNvSpPr>
            <a:spLocks noChangeArrowheads="1"/>
          </p:cNvSpPr>
          <p:nvPr/>
        </p:nvSpPr>
        <p:spPr bwMode="auto">
          <a:xfrm>
            <a:off x="6324600" y="3581400"/>
            <a:ext cx="119063" cy="804863"/>
          </a:xfrm>
          <a:prstGeom prst="upArrow">
            <a:avLst>
              <a:gd name="adj1" fmla="val 50000"/>
              <a:gd name="adj2" fmla="val 15069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cxnSp>
        <p:nvCxnSpPr>
          <p:cNvPr id="4" name="Connector: Curved 3"/>
          <p:cNvCxnSpPr>
            <a:cxnSpLocks/>
          </p:cNvCxnSpPr>
          <p:nvPr/>
        </p:nvCxnSpPr>
        <p:spPr>
          <a:xfrm rot="5400000">
            <a:off x="1068388" y="3478212"/>
            <a:ext cx="1138238" cy="1116013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4419600" cy="11430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HISTOLOGY </a:t>
            </a:r>
            <a:br>
              <a:rPr lang="sl-SI" altLang="en-US" sz="2800" smtClean="0"/>
            </a:br>
            <a:r>
              <a:rPr lang="sl-SI" altLang="en-US" sz="2800" smtClean="0"/>
              <a:t>OF THE STOMACH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smtClean="0"/>
              <a:t>MUCOSA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SUBMUCOSA</a:t>
            </a:r>
          </a:p>
          <a:p>
            <a:pPr eaLnBrk="1" hangingPunct="1">
              <a:buFontTx/>
              <a:buNone/>
            </a:pPr>
            <a:endParaRPr lang="sl-SI" altLang="en-US" sz="2800" smtClean="0"/>
          </a:p>
          <a:p>
            <a:pPr eaLnBrk="1" hangingPunct="1">
              <a:buFontTx/>
              <a:buNone/>
            </a:pPr>
            <a:r>
              <a:rPr lang="sl-SI" altLang="en-US" sz="2800" smtClean="0"/>
              <a:t>MUSCLE COAT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SEROSA</a:t>
            </a:r>
          </a:p>
          <a:p>
            <a:pPr eaLnBrk="1" hangingPunct="1">
              <a:buFontTx/>
              <a:buNone/>
            </a:pPr>
            <a:endParaRPr lang="sl-SI" altLang="en-US" sz="2800" smtClean="0"/>
          </a:p>
          <a:p>
            <a:pPr eaLnBrk="1" hangingPunct="1">
              <a:buFontTx/>
              <a:buNone/>
            </a:pPr>
            <a:r>
              <a:rPr lang="sl-SI" altLang="en-US" sz="2800" smtClean="0"/>
              <a:t>	</a:t>
            </a:r>
          </a:p>
        </p:txBody>
      </p:sp>
      <p:pic>
        <p:nvPicPr>
          <p:cNvPr id="4100" name="Picture 4" descr="z-norm-5x-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6000" contrast="24000"/>
          </a:blip>
          <a:srcRect/>
          <a:stretch>
            <a:fillRect/>
          </a:stretch>
        </p:blipFill>
        <p:spPr>
          <a:xfrm>
            <a:off x="4621213" y="533400"/>
            <a:ext cx="4522787" cy="6096000"/>
          </a:xfrm>
          <a:noFill/>
        </p:spPr>
      </p:pic>
      <p:pic>
        <p:nvPicPr>
          <p:cNvPr id="4101" name="Picture 5" descr="z-norm-subseroz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24000"/>
          </a:blip>
          <a:srcRect/>
          <a:stretch>
            <a:fillRect/>
          </a:stretch>
        </p:blipFill>
        <p:spPr>
          <a:xfrm>
            <a:off x="990600" y="4419600"/>
            <a:ext cx="2946400" cy="2187575"/>
          </a:xfrm>
          <a:noFill/>
        </p:spPr>
      </p:pic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1905000" y="4114800"/>
            <a:ext cx="152400" cy="1981200"/>
          </a:xfrm>
          <a:prstGeom prst="downArrow">
            <a:avLst>
              <a:gd name="adj1" fmla="val 50000"/>
              <a:gd name="adj2" fmla="val 32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427501">
            <a:off x="2362200" y="2057400"/>
            <a:ext cx="3352800" cy="152400"/>
          </a:xfrm>
          <a:prstGeom prst="rightArrow">
            <a:avLst>
              <a:gd name="adj1" fmla="val 50000"/>
              <a:gd name="adj2" fmla="val 5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1945264">
            <a:off x="2695575" y="3514725"/>
            <a:ext cx="3429000" cy="152400"/>
          </a:xfrm>
          <a:prstGeom prst="rightArrow">
            <a:avLst>
              <a:gd name="adj1" fmla="val 50000"/>
              <a:gd name="adj2" fmla="val 562500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1466637">
            <a:off x="2843213" y="4383088"/>
            <a:ext cx="4876800" cy="190500"/>
          </a:xfrm>
          <a:prstGeom prst="rightArrow">
            <a:avLst>
              <a:gd name="adj1" fmla="val 50000"/>
              <a:gd name="adj2" fmla="val 64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652588"/>
            <a:ext cx="8785225" cy="50752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smtClean="0"/>
              <a:t>= precursor for gastric adenocarcinoma: 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sl-SI" altLang="en-US" sz="2000" smtClean="0"/>
              <a:t>Intestinal metaplasia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   ↓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Dysplasia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    ↓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Adenocarcinoma (3-fold greater risk)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</p:txBody>
      </p:sp>
      <p:pic>
        <p:nvPicPr>
          <p:cNvPr id="3174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7663" y="1341438"/>
            <a:ext cx="33083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1"/>
          <p:cNvSpPr txBox="1">
            <a:spLocks noChangeArrowheads="1"/>
          </p:cNvSpPr>
          <p:nvPr/>
        </p:nvSpPr>
        <p:spPr bwMode="auto">
          <a:xfrm>
            <a:off x="5580063" y="5805488"/>
            <a:ext cx="3155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/>
              <a:t>Displasia within intestinal metaplasia in gastric mucosa</a:t>
            </a:r>
            <a:endParaRPr lang="en-US" altLang="en-US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09975" cy="1143000"/>
          </a:xfrm>
          <a:noFill/>
        </p:spPr>
        <p:txBody>
          <a:bodyPr/>
          <a:lstStyle/>
          <a:p>
            <a:pPr algn="l" eaLnBrk="1" hangingPunct="1"/>
            <a:r>
              <a:rPr lang="sl-SI" altLang="en-US" sz="2000" b="1" smtClean="0">
                <a:solidFill>
                  <a:schemeClr val="tx1"/>
                </a:solidFill>
              </a:rPr>
              <a:t>AUTOIMMUNE  GASTRITIS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827088" y="268288"/>
            <a:ext cx="6629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SPECIAL FORMS OF GASTRITIS</a:t>
            </a:r>
            <a:br>
              <a:rPr lang="sl-SI" altLang="en-US" sz="2800"/>
            </a:br>
            <a:endParaRPr lang="sl-SI" altLang="en-US" sz="2800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28600" y="836613"/>
            <a:ext cx="758348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sl-SI" altLang="en-US" sz="2000" b="1"/>
              <a:t>CHEMICAL = REACTIVE GASTRITIS (GASTROPATHY):</a:t>
            </a:r>
            <a:r>
              <a:rPr lang="sl-SI" altLang="en-US" sz="2000"/>
              <a:t>   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  <a:defRPr/>
            </a:pPr>
            <a:r>
              <a:rPr lang="sl-SI" altLang="en-US" sz="2000"/>
              <a:t>NSAID (non-steroidal anti-inflammatory drugs) 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  <a:defRPr/>
            </a:pPr>
            <a:r>
              <a:rPr lang="sl-SI" altLang="en-US" sz="2000"/>
              <a:t>bile reflux</a:t>
            </a:r>
            <a:endParaRPr lang="en-US" altLang="en-US" sz="200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970588" y="1924050"/>
            <a:ext cx="29718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HISTOLOGY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Foveolar “serrated” hyperplasia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Loss of mucin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Mucosal edema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Prominent capillaries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Arborization of the lamina muscularis mucosae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sl-SI" altLang="en-US" sz="2000"/>
              <a:t>Inflammatory cell are mostly absent</a:t>
            </a:r>
            <a:endParaRPr lang="en-US" altLang="en-US" sz="2000"/>
          </a:p>
        </p:txBody>
      </p:sp>
      <p:pic>
        <p:nvPicPr>
          <p:cNvPr id="32773" name="Picture 5" descr="3437 BII Giemsa 10x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381000" y="2308225"/>
            <a:ext cx="53340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28675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836613"/>
            <a:ext cx="8569325" cy="5905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smtClean="0"/>
              <a:t>PEPTIC ULCER = EXCAVATION in the stomach and duodenal wall due to acidopeptic gastric content</a:t>
            </a:r>
            <a:r>
              <a:rPr lang="en-US" altLang="en-US" sz="2000" smtClean="0"/>
              <a:t> </a:t>
            </a: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en-US" altLang="en-US" sz="2000" smtClean="0"/>
              <a:t> </a:t>
            </a:r>
            <a:r>
              <a:rPr lang="sl-SI" altLang="en-US" sz="2000" smtClean="0"/>
              <a:t>= defects (necrosis) at least into the submucosa (often into the muscularis propria)</a:t>
            </a:r>
          </a:p>
        </p:txBody>
      </p:sp>
      <p:pic>
        <p:nvPicPr>
          <p:cNvPr id="33796" name="Content Placeholder 4"/>
          <p:cNvPicPr>
            <a:picLocks noGrp="1" noChangeAspect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379663"/>
            <a:ext cx="3127375" cy="4170362"/>
          </a:xfrm>
        </p:spPr>
      </p:pic>
      <p:pic>
        <p:nvPicPr>
          <p:cNvPr id="33797" name="Content Placeholder 6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995738" y="2997200"/>
            <a:ext cx="4781550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295400"/>
            <a:ext cx="8785225" cy="50292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Peptic ulcers are chronic, mostly, solitary lesions  in any part of GI tract – which are opposed to aggresive acid gastric juice </a:t>
            </a:r>
          </a:p>
          <a:p>
            <a:pPr algn="l" eaLnBrk="1" hangingPunct="1">
              <a:lnSpc>
                <a:spcPct val="90000"/>
              </a:lnSpc>
            </a:pPr>
            <a:endParaRPr lang="sl-SI" altLang="en-US" sz="2400" i="1" u="sng" smtClean="0"/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i="1" u="sng" smtClean="0"/>
              <a:t>Location of the peptic ulcer in GI tract: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duodenum</a:t>
            </a:r>
            <a:r>
              <a:rPr lang="sl-SI" altLang="en-US" sz="2400" smtClean="0"/>
              <a:t> (I segment)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stomach</a:t>
            </a:r>
            <a:r>
              <a:rPr lang="sl-SI" altLang="en-US" sz="2400" smtClean="0"/>
              <a:t> (antrum)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gastroesophageal junction</a:t>
            </a:r>
            <a:r>
              <a:rPr lang="sl-SI" altLang="en-US" sz="2400" smtClean="0"/>
              <a:t> (GE reflux disease)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gastrojejunostoma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Zollinger-Ellison syndrom</a:t>
            </a:r>
            <a:r>
              <a:rPr lang="en-US" altLang="en-US" sz="2400" b="1" smtClean="0"/>
              <a:t>e</a:t>
            </a:r>
            <a:r>
              <a:rPr lang="sl-SI" altLang="en-US" sz="2400" smtClean="0"/>
              <a:t> </a:t>
            </a:r>
            <a:r>
              <a:rPr lang="sl-SI" altLang="en-US" sz="1600" smtClean="0"/>
              <a:t>(duodenum, antrum, jejunum)</a:t>
            </a:r>
          </a:p>
          <a:p>
            <a:pPr algn="l" eaLnBrk="1" hangingPunct="1">
              <a:lnSpc>
                <a:spcPct val="90000"/>
              </a:lnSpc>
            </a:pPr>
            <a:r>
              <a:rPr lang="sl-SI" altLang="en-US" sz="2400" smtClean="0"/>
              <a:t>	- </a:t>
            </a:r>
            <a:r>
              <a:rPr lang="sl-SI" altLang="en-US" sz="2400" b="1" smtClean="0"/>
              <a:t>Meckel diverticulum</a:t>
            </a:r>
            <a:r>
              <a:rPr lang="sl-SI" altLang="en-US" sz="2400" smtClean="0"/>
              <a:t> </a:t>
            </a:r>
            <a:r>
              <a:rPr lang="sl-SI" altLang="en-US" sz="1600" smtClean="0"/>
              <a:t>only with heterotopic gastric corpus mucosa</a:t>
            </a:r>
            <a:endParaRPr lang="en-US" altLang="en-US" sz="16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381000"/>
            <a:ext cx="7772400" cy="838200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Duodenal ulcer: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		35. – 45. g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Gastric ulcer: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	    elderly people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duodenal ulcer: gastric ulcer = 4 : 1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	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800" smtClean="0"/>
              <a:t>Pathogenesis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Imbalance between gastroduodenal mucosa defense mechanisms and the damaging forces of gastric acid &amp; pepsin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I – decreased mucosal defense mechanisms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		= 		</a:t>
            </a:r>
            <a:r>
              <a:rPr lang="sl-SI" altLang="en-US" sz="2800" i="1" smtClean="0"/>
              <a:t>gastric ulcer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II – (relative) gastric hyperacidity 	</a:t>
            </a:r>
            <a:r>
              <a:rPr lang="sl-SI" altLang="en-US" sz="2800" i="1" smtClean="0"/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i="1" smtClean="0"/>
              <a:t>        =            duodenal ulcer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i="1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800" smtClean="0"/>
              <a:t>Pathogenesis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b="1" smtClean="0"/>
              <a:t>I - decreased mucosal defense mechanisms: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sl-SI" altLang="en-US" sz="2400" i="1" smtClean="0"/>
              <a:t>Helicobacter pylori</a:t>
            </a:r>
            <a:r>
              <a:rPr lang="sl-SI" altLang="en-US" sz="2400" smtClean="0"/>
              <a:t> gastritis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Decreased bicarbonate synthesis in foveolar epithelium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Duodeno-gastric reflux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Ischemia 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400" smtClean="0"/>
              <a:t>Decreased synthesis of prostaglandins 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l-SI" altLang="en-US" sz="2800"/>
              <a:t>Pathogenesis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l-SI" altLang="en-US" sz="2800" b="1"/>
              <a:t>II - </a:t>
            </a:r>
            <a:r>
              <a:rPr lang="sl-SI" altLang="en-US" sz="2800"/>
              <a:t> </a:t>
            </a:r>
            <a:r>
              <a:rPr lang="sl-SI" altLang="en-US" sz="2800" b="1"/>
              <a:t>increased gastric acid secretion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altLang="en-US" sz="2800"/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Increased vagal stimulation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Hypercalcemia: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sl-SI" altLang="en-US" sz="2400"/>
              <a:t>	- MEN I syndrome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sl-SI" altLang="en-US" sz="2400"/>
              <a:t>	- Hyperparathyreoidism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Zollinger – Ellison syndrome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Localization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Stomach: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lesser curvature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	 – incisura angularis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antrum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pylorus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cardia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i="1" smtClean="0"/>
              <a:t>solitary</a:t>
            </a:r>
            <a:r>
              <a:rPr lang="sl-SI" altLang="en-US" sz="2400" smtClean="0"/>
              <a:t>             </a:t>
            </a:r>
            <a:r>
              <a:rPr lang="sl-SI" altLang="en-US" sz="2400" i="1" smtClean="0"/>
              <a:t>multiple</a:t>
            </a:r>
            <a:endParaRPr lang="sl-SI" altLang="en-US" sz="2400" smtClean="0"/>
          </a:p>
        </p:txBody>
      </p:sp>
      <p:pic>
        <p:nvPicPr>
          <p:cNvPr id="39939" name="Picture 3" descr="zel chr ulkus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7353" r="7909" b="11765"/>
          <a:stretch>
            <a:fillRect/>
          </a:stretch>
        </p:blipFill>
        <p:spPr>
          <a:xfrm>
            <a:off x="4689475" y="1371600"/>
            <a:ext cx="3692525" cy="4953000"/>
          </a:xfrm>
          <a:noFill/>
        </p:spPr>
      </p:pic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765175"/>
            <a:ext cx="8856662" cy="6048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smtClean="0"/>
              <a:t>Duodenum: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bulbus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	</a:t>
            </a:r>
            <a:r>
              <a:rPr lang="sl-SI" altLang="en-US" sz="2400" smtClean="0"/>
              <a:t>anterior wall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posterior wall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                     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22238"/>
            <a:ext cx="8229600" cy="849312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  <p:pic>
        <p:nvPicPr>
          <p:cNvPr id="40964" name="Picture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981075"/>
            <a:ext cx="41703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5641" r="11482"/>
          <a:stretch>
            <a:fillRect/>
          </a:stretch>
        </p:blipFill>
        <p:spPr>
          <a:xfrm>
            <a:off x="2617788" y="3614738"/>
            <a:ext cx="1973262" cy="3173412"/>
          </a:xfrm>
        </p:spPr>
      </p:pic>
      <p:pic>
        <p:nvPicPr>
          <p:cNvPr id="40966" name="Picture 21"/>
          <p:cNvPicPr>
            <a:picLocks noChangeAspect="1"/>
          </p:cNvPicPr>
          <p:nvPr/>
        </p:nvPicPr>
        <p:blipFill>
          <a:blip r:embed="rId4"/>
          <a:srcRect l="34158" b="23068"/>
          <a:stretch>
            <a:fillRect/>
          </a:stretch>
        </p:blipFill>
        <p:spPr bwMode="auto">
          <a:xfrm>
            <a:off x="179388" y="2874963"/>
            <a:ext cx="2244725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TextBox 18"/>
          <p:cNvSpPr txBox="1">
            <a:spLocks noChangeArrowheads="1"/>
          </p:cNvSpPr>
          <p:nvPr/>
        </p:nvSpPr>
        <p:spPr bwMode="auto">
          <a:xfrm>
            <a:off x="4500563" y="6323013"/>
            <a:ext cx="3600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/>
              <a:t>„kissing ulcer“: double ulcers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274638"/>
            <a:ext cx="4876800" cy="11430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MUCOSA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3881438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u="sng"/>
              <a:t>LAMINA EPITHELIALIS</a:t>
            </a:r>
            <a:r>
              <a:rPr lang="sl-SI" altLang="en-US" sz="2000"/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Foveolae (gastric pits)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Glands: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	cardiac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	oxyntic (fundic)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		parietal cells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		chief cells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		endocrine cells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	antral (pyloric)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u="sng"/>
              <a:t>LAMINA PROPRIA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u="sng"/>
              <a:t>LAMINA MUSCULARIS MUCOSAE</a:t>
            </a:r>
          </a:p>
        </p:txBody>
      </p:sp>
      <p:pic>
        <p:nvPicPr>
          <p:cNvPr id="5124" name="Picture 4" descr="z korpus norm p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6000"/>
          </a:blip>
          <a:srcRect/>
          <a:stretch>
            <a:fillRect/>
          </a:stretch>
        </p:blipFill>
        <p:spPr>
          <a:xfrm>
            <a:off x="4495800" y="457200"/>
            <a:ext cx="4203700" cy="6400800"/>
          </a:xfrm>
          <a:noFill/>
        </p:spPr>
      </p:pic>
      <p:sp>
        <p:nvSpPr>
          <p:cNvPr id="5125" name="AutoShape 5"/>
          <p:cNvSpPr>
            <a:spLocks noChangeArrowheads="1"/>
          </p:cNvSpPr>
          <p:nvPr/>
        </p:nvSpPr>
        <p:spPr bwMode="auto">
          <a:xfrm rot="20747916" flipV="1">
            <a:off x="2898775" y="1568450"/>
            <a:ext cx="2514600" cy="74613"/>
          </a:xfrm>
          <a:prstGeom prst="rightArrow">
            <a:avLst>
              <a:gd name="adj1" fmla="val 50000"/>
              <a:gd name="adj2" fmla="val 8425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3924300" y="3284538"/>
            <a:ext cx="2413000" cy="234950"/>
          </a:xfrm>
          <a:prstGeom prst="rightArrow">
            <a:avLst>
              <a:gd name="adj1" fmla="val 50000"/>
              <a:gd name="adj2" fmla="val 3691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 rot="-706098">
            <a:off x="3048000" y="5181600"/>
            <a:ext cx="3657600" cy="152400"/>
          </a:xfrm>
          <a:prstGeom prst="rightArrow">
            <a:avLst>
              <a:gd name="adj1" fmla="val 50000"/>
              <a:gd name="adj2" fmla="val 6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810000" y="6019800"/>
            <a:ext cx="3276600" cy="152400"/>
          </a:xfrm>
          <a:prstGeom prst="rightArrow">
            <a:avLst>
              <a:gd name="adj1" fmla="val 50000"/>
              <a:gd name="adj2" fmla="val 5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00200"/>
            <a:ext cx="446405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l-SI" altLang="en-US" sz="2800"/>
              <a:t>Morphology</a:t>
            </a:r>
          </a:p>
          <a:p>
            <a:pPr eaLnBrk="1" hangingPunct="1">
              <a:lnSpc>
                <a:spcPct val="50000"/>
              </a:lnSpc>
              <a:buFontTx/>
              <a:buNone/>
              <a:defRPr/>
            </a:pPr>
            <a:endParaRPr lang="sl-SI" altLang="en-US" sz="2800" b="1"/>
          </a:p>
          <a:p>
            <a:pPr eaLnBrk="1" hangingPunct="1">
              <a:lnSpc>
                <a:spcPct val="50000"/>
              </a:lnSpc>
              <a:buFontTx/>
              <a:buNone/>
              <a:defRPr/>
            </a:pPr>
            <a:r>
              <a:rPr lang="sl-SI" altLang="en-US" sz="2400" u="sng"/>
              <a:t>endoscopic / gross features:</a:t>
            </a:r>
          </a:p>
          <a:p>
            <a:pPr eaLnBrk="1" hangingPunct="1">
              <a:lnSpc>
                <a:spcPct val="50000"/>
              </a:lnSpc>
              <a:buFontTx/>
              <a:buNone/>
              <a:defRPr/>
            </a:pPr>
            <a:endParaRPr lang="sl-SI" altLang="en-US" sz="2800"/>
          </a:p>
          <a:p>
            <a:pPr eaLnBrk="1" hangingPunct="1">
              <a:lnSpc>
                <a:spcPct val="50000"/>
              </a:lnSpc>
              <a:buFontTx/>
              <a:buNone/>
              <a:defRPr/>
            </a:pPr>
            <a:r>
              <a:rPr lang="sl-SI" altLang="en-US" sz="2000"/>
              <a:t>- Round, sharply demarcated defects</a:t>
            </a: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r>
              <a:rPr lang="sl-SI" altLang="en-US" sz="2000"/>
              <a:t>- The ulcer base is clean</a:t>
            </a:r>
          </a:p>
          <a:p>
            <a:pPr marL="0" indent="0" eaLnBrk="1" hangingPunct="1">
              <a:lnSpc>
                <a:spcPct val="70000"/>
              </a:lnSpc>
              <a:buFontTx/>
              <a:buNone/>
              <a:defRPr/>
            </a:pPr>
            <a:r>
              <a:rPr lang="sl-SI" altLang="en-US" sz="2000"/>
              <a:t>- Smooth base and smooth wall of the ulcer</a:t>
            </a:r>
          </a:p>
          <a:p>
            <a:pPr marL="0" indent="0" eaLnBrk="1" hangingPunct="1">
              <a:lnSpc>
                <a:spcPct val="70000"/>
              </a:lnSpc>
              <a:buFontTx/>
              <a:buNone/>
              <a:defRPr/>
            </a:pPr>
            <a:r>
              <a:rPr lang="sl-SI" altLang="en-US" sz="2000"/>
              <a:t>- Mucosal folds up to the ulcer</a:t>
            </a: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r>
              <a:rPr lang="sl-SI" altLang="en-US" sz="2000"/>
              <a:t>- N</a:t>
            </a:r>
            <a:r>
              <a:rPr lang="en-US" altLang="en-US" sz="2000"/>
              <a:t>ecrosis </a:t>
            </a:r>
            <a:r>
              <a:rPr lang="sl-SI" altLang="en-US" sz="2000"/>
              <a:t>&amp; thrombosis of artery within the ulcer</a:t>
            </a: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endParaRPr lang="sl-SI" altLang="en-US" sz="2000"/>
          </a:p>
          <a:p>
            <a:pPr eaLnBrk="1" hangingPunct="1">
              <a:buFontTx/>
              <a:buNone/>
              <a:defRPr/>
            </a:pPr>
            <a:endParaRPr lang="sl-SI" altLang="en-US" sz="2800"/>
          </a:p>
        </p:txBody>
      </p:sp>
      <p:pic>
        <p:nvPicPr>
          <p:cNvPr id="41987" name="Picture 3" descr="2 ulkusa zel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6000" contrast="30000"/>
          </a:blip>
          <a:srcRect b="4034"/>
          <a:stretch>
            <a:fillRect/>
          </a:stretch>
        </p:blipFill>
        <p:spPr>
          <a:xfrm>
            <a:off x="4970463" y="1600200"/>
            <a:ext cx="3394075" cy="4343400"/>
          </a:xfrm>
          <a:noFill/>
        </p:spPr>
      </p:pic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PEPTIC ULCER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UN-granul-10x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r="2681"/>
          <a:stretch>
            <a:fillRect/>
          </a:stretch>
        </p:blipFill>
        <p:spPr bwMode="auto">
          <a:xfrm>
            <a:off x="3276600" y="88900"/>
            <a:ext cx="4724400" cy="654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52400" y="228600"/>
            <a:ext cx="28194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/>
            <a:r>
              <a:rPr lang="sl-SI" altLang="en-US" sz="2000"/>
              <a:t>CHRONIC PEPTIC ULCER</a:t>
            </a:r>
          </a:p>
          <a:p>
            <a:pPr marL="342900" indent="-342900" eaLnBrk="1" hangingPunct="1"/>
            <a:endParaRPr lang="sl-SI" altLang="en-US" sz="2000"/>
          </a:p>
          <a:p>
            <a:pPr marL="342900" indent="-342900" eaLnBrk="1" hangingPunct="1"/>
            <a:r>
              <a:rPr lang="sl-SI" altLang="en-US" u="sng"/>
              <a:t>Histology</a:t>
            </a:r>
          </a:p>
          <a:p>
            <a:pPr marL="342900" indent="-342900" eaLnBrk="1" hangingPunct="1"/>
            <a:endParaRPr lang="sl-SI" altLang="en-US" u="sng"/>
          </a:p>
          <a:p>
            <a:pPr marL="342900" indent="-342900" eaLnBrk="1" hangingPunct="1"/>
            <a:r>
              <a:rPr lang="sl-SI" altLang="en-US"/>
              <a:t>4 zones:</a:t>
            </a:r>
          </a:p>
          <a:p>
            <a:pPr marL="342900" indent="-342900" eaLnBrk="1" hangingPunct="1"/>
            <a:endParaRPr lang="sl-SI" altLang="en-US"/>
          </a:p>
          <a:p>
            <a:pPr marL="342900" indent="-342900" eaLnBrk="1" hangingPunct="1">
              <a:buFontTx/>
              <a:buAutoNum type="arabicPeriod"/>
            </a:pPr>
            <a:r>
              <a:rPr lang="sl-SI" altLang="en-US">
                <a:solidFill>
                  <a:schemeClr val="accent2"/>
                </a:solidFill>
              </a:rPr>
              <a:t>Necrotic tissue &amp;</a:t>
            </a:r>
          </a:p>
          <a:p>
            <a:pPr marL="342900" indent="-342900" eaLnBrk="1" hangingPunct="1"/>
            <a:r>
              <a:rPr lang="sl-SI" altLang="en-US">
                <a:solidFill>
                  <a:schemeClr val="accent2"/>
                </a:solidFill>
              </a:rPr>
              <a:t>Inflammatory infiltrate</a:t>
            </a:r>
          </a:p>
          <a:p>
            <a:pPr marL="342900" indent="-342900" eaLnBrk="1" hangingPunct="1"/>
            <a:endParaRPr lang="sl-SI" altLang="en-US"/>
          </a:p>
          <a:p>
            <a:pPr marL="342900" indent="-342900" eaLnBrk="1" hangingPunct="1"/>
            <a:r>
              <a:rPr lang="sl-SI" altLang="en-US">
                <a:solidFill>
                  <a:srgbClr val="FF0000"/>
                </a:solidFill>
              </a:rPr>
              <a:t>2. Cogulative necrosis</a:t>
            </a:r>
          </a:p>
          <a:p>
            <a:pPr marL="342900" indent="-342900" eaLnBrk="1" hangingPunct="1"/>
            <a:endParaRPr lang="sl-SI" altLang="en-US"/>
          </a:p>
          <a:p>
            <a:pPr marL="342900" indent="-342900" eaLnBrk="1" hangingPunct="1"/>
            <a:r>
              <a:rPr lang="sl-SI" altLang="en-US">
                <a:solidFill>
                  <a:srgbClr val="006600"/>
                </a:solidFill>
              </a:rPr>
              <a:t>3. Granulation tissue</a:t>
            </a:r>
          </a:p>
          <a:p>
            <a:pPr marL="342900" indent="-342900" eaLnBrk="1" hangingPunct="1"/>
            <a:endParaRPr lang="sl-SI" altLang="en-US">
              <a:solidFill>
                <a:srgbClr val="006600"/>
              </a:solidFill>
            </a:endParaRPr>
          </a:p>
          <a:p>
            <a:pPr marL="342900" indent="-342900" eaLnBrk="1" hangingPunct="1"/>
            <a:r>
              <a:rPr lang="sl-SI" altLang="en-US"/>
              <a:t>4. Fibrous tissue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 rot="-1423224">
            <a:off x="2438400" y="1752600"/>
            <a:ext cx="3276600" cy="228600"/>
          </a:xfrm>
          <a:prstGeom prst="rightArrow">
            <a:avLst>
              <a:gd name="adj1" fmla="val 50000"/>
              <a:gd name="adj2" fmla="val 358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 rot="-1685578">
            <a:off x="2819400" y="2514600"/>
            <a:ext cx="2819400" cy="228600"/>
          </a:xfrm>
          <a:prstGeom prst="rightArrow">
            <a:avLst>
              <a:gd name="adj1" fmla="val 50000"/>
              <a:gd name="adj2" fmla="val 308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2667000" y="3657600"/>
            <a:ext cx="2667000" cy="228600"/>
          </a:xfrm>
          <a:prstGeom prst="rightArrow">
            <a:avLst>
              <a:gd name="adj1" fmla="val 50000"/>
              <a:gd name="adj2" fmla="val 291667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pic>
        <p:nvPicPr>
          <p:cNvPr id="43015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325" y="4551363"/>
            <a:ext cx="2881313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CHRONIC PEPTIC ULCER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smtClean="0"/>
              <a:t>Complications:  </a:t>
            </a:r>
            <a:r>
              <a:rPr lang="sl-SI" altLang="en-US" sz="2800" u="sng" smtClean="0"/>
              <a:t>1. hemorrhage:</a:t>
            </a:r>
            <a:r>
              <a:rPr lang="sl-SI" altLang="en-US" sz="2800" smtClean="0"/>
              <a:t> necrosis of an artery within the ulcer</a:t>
            </a:r>
            <a:endParaRPr lang="sl-SI" altLang="en-US" sz="2800" u="sng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		</a:t>
            </a:r>
          </a:p>
        </p:txBody>
      </p:sp>
      <p:pic>
        <p:nvPicPr>
          <p:cNvPr id="44036" name="Picture 4" descr="2 ulkusa zel M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l="29185" t="26938" r="25912" b="39389"/>
          <a:stretch>
            <a:fillRect/>
          </a:stretch>
        </p:blipFill>
        <p:spPr>
          <a:xfrm>
            <a:off x="533400" y="2514600"/>
            <a:ext cx="2951163" cy="3405188"/>
          </a:xfrm>
          <a:noFill/>
        </p:spPr>
      </p:pic>
      <p:pic>
        <p:nvPicPr>
          <p:cNvPr id="44037" name="Picture 5" descr="UN-aroz-KS-1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6000"/>
          </a:blip>
          <a:srcRect r="2917"/>
          <a:stretch>
            <a:fillRect/>
          </a:stretch>
        </p:blipFill>
        <p:spPr>
          <a:xfrm>
            <a:off x="3886200" y="2514600"/>
            <a:ext cx="4648200" cy="3554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/>
              <a:t>CHRONIC PEPTIC ULCER</a:t>
            </a:r>
          </a:p>
        </p:txBody>
      </p:sp>
      <p:pic>
        <p:nvPicPr>
          <p:cNvPr id="45059" name="Picture 3" descr="Ulcus z penetr MA shem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6000" contrast="30000"/>
          </a:blip>
          <a:srcRect t="3572"/>
          <a:stretch>
            <a:fillRect/>
          </a:stretch>
        </p:blipFill>
        <p:spPr>
          <a:xfrm>
            <a:off x="914400" y="1981200"/>
            <a:ext cx="2962275" cy="4114800"/>
          </a:xfrm>
          <a:noFill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04800" y="1077913"/>
            <a:ext cx="84582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800"/>
              <a:t>Complications:  </a:t>
            </a:r>
            <a:r>
              <a:rPr lang="sl-SI" altLang="en-US" sz="2800" u="sng"/>
              <a:t>2. penetration</a:t>
            </a:r>
            <a:r>
              <a:rPr lang="sl-SI" altLang="en-US" sz="2800"/>
              <a:t> to the adjacent structures</a:t>
            </a:r>
            <a:endParaRPr lang="sl-SI" altLang="en-US" sz="2800" b="1" u="sng"/>
          </a:p>
        </p:txBody>
      </p:sp>
      <p:pic>
        <p:nvPicPr>
          <p:cNvPr id="45061" name="Picture 5" descr="UN-penetr-5x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-6000" contrast="6000"/>
          </a:blip>
          <a:srcRect r="3125"/>
          <a:stretch>
            <a:fillRect/>
          </a:stretch>
        </p:blipFill>
        <p:spPr>
          <a:xfrm>
            <a:off x="4038600" y="2474913"/>
            <a:ext cx="4724400" cy="3621087"/>
          </a:xfrm>
          <a:noFill/>
        </p:spPr>
      </p:pic>
      <p:sp>
        <p:nvSpPr>
          <p:cNvPr id="45062" name="AutoShape 6"/>
          <p:cNvSpPr>
            <a:spLocks noChangeArrowheads="1"/>
          </p:cNvSpPr>
          <p:nvPr/>
        </p:nvSpPr>
        <p:spPr bwMode="auto">
          <a:xfrm rot="1015650">
            <a:off x="2514600" y="3810000"/>
            <a:ext cx="4648200" cy="304800"/>
          </a:xfrm>
          <a:prstGeom prst="rightArrow">
            <a:avLst>
              <a:gd name="adj1" fmla="val 50000"/>
              <a:gd name="adj2" fmla="val 38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275138" y="1990725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fibrous tissue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Ulkus bd perforisao MA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 l="16667"/>
          <a:stretch>
            <a:fillRect/>
          </a:stretch>
        </p:blipFill>
        <p:spPr bwMode="auto">
          <a:xfrm>
            <a:off x="4038600" y="2132013"/>
            <a:ext cx="4724400" cy="3735387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828800" y="152400"/>
            <a:ext cx="640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800">
                <a:solidFill>
                  <a:schemeClr val="tx2"/>
                </a:solidFill>
              </a:rPr>
              <a:t>CHRONIC PEPTIC ULCER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533400" y="685800"/>
            <a:ext cx="8070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800"/>
              <a:t>Complications: </a:t>
            </a:r>
            <a:r>
              <a:rPr lang="sl-SI" altLang="en-US" sz="2800" u="sng"/>
              <a:t>3. perforation</a:t>
            </a:r>
            <a:r>
              <a:rPr lang="sl-SI" altLang="en-US" sz="2800"/>
              <a:t> </a:t>
            </a:r>
            <a:r>
              <a:rPr lang="sl-SI" altLang="en-US" sz="2000"/>
              <a:t>to the peritoneal cavity</a:t>
            </a:r>
            <a:endParaRPr lang="sl-SI" altLang="en-US" sz="2000" u="sng"/>
          </a:p>
        </p:txBody>
      </p:sp>
      <p:pic>
        <p:nvPicPr>
          <p:cNvPr id="46085" name="Picture 5" descr="UN perf 1MA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11111" r="11111"/>
          <a:stretch>
            <a:fillRect/>
          </a:stretch>
        </p:blipFill>
        <p:spPr bwMode="auto">
          <a:xfrm>
            <a:off x="457200" y="2112963"/>
            <a:ext cx="3429000" cy="2840037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09600" y="1600200"/>
            <a:ext cx="335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Gastric ulcer</a:t>
            </a:r>
            <a:endParaRPr lang="en-US" altLang="en-US" sz="2400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191000" y="1600200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Duodenal ulcer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29151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mtClean="0"/>
              <a:t>Complications:</a:t>
            </a:r>
          </a:p>
          <a:p>
            <a:pPr eaLnBrk="1" hangingPunct="1">
              <a:buFontTx/>
              <a:buNone/>
            </a:pPr>
            <a:endParaRPr lang="sl-SI" altLang="en-US" smtClean="0"/>
          </a:p>
          <a:p>
            <a:pPr eaLnBrk="1" hangingPunct="1">
              <a:buFontTx/>
              <a:buNone/>
            </a:pPr>
            <a:r>
              <a:rPr lang="sl-SI" altLang="en-US" sz="2800" smtClean="0"/>
              <a:t>4. Benign pyloric stenosis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5. Malignant alteration: </a:t>
            </a:r>
          </a:p>
          <a:p>
            <a:pPr eaLnBrk="1" hangingPunct="1">
              <a:buFontTx/>
              <a:buNone/>
            </a:pPr>
            <a:r>
              <a:rPr lang="sl-SI" altLang="en-US" sz="2800" b="1" i="1" smtClean="0"/>
              <a:t>		only the peptic ulcer of the stomach </a:t>
            </a:r>
            <a:r>
              <a:rPr lang="sl-SI" altLang="en-US" sz="2800" i="1" smtClean="0"/>
              <a:t>(1%) </a:t>
            </a:r>
          </a:p>
          <a:p>
            <a:pPr eaLnBrk="1" hangingPunct="1">
              <a:buFontTx/>
              <a:buNone/>
            </a:pPr>
            <a:r>
              <a:rPr lang="sl-SI" altLang="en-US" sz="2800" i="1" smtClean="0"/>
              <a:t>		duodenal ulcer: no malignant alteration</a:t>
            </a:r>
          </a:p>
          <a:p>
            <a:pPr eaLnBrk="1" hangingPunct="1"/>
            <a:endParaRPr lang="en-US" altLang="en-US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sl-SI" altLang="en-US" sz="2800" smtClean="0"/>
              <a:t>CHRONIC PEPTIC ULCER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CHRONIC PEPTIC ULCER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300" y="1354138"/>
            <a:ext cx="4038600" cy="5237162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CHRONIC GASTRIC ULCER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BIOPSY of any ulcer of the stomac: obligatory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Differential diagnosis: </a:t>
            </a:r>
            <a:r>
              <a:rPr lang="sl-SI" altLang="en-US" sz="2400" b="1" smtClean="0"/>
              <a:t>gastric carcinoma</a:t>
            </a:r>
            <a:endParaRPr lang="sl-SI" altLang="en-US" sz="2400" smtClean="0"/>
          </a:p>
        </p:txBody>
      </p:sp>
      <p:pic>
        <p:nvPicPr>
          <p:cNvPr id="48132" name="Picture 4" descr="UN-end-b-5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contrast="6000"/>
          </a:blip>
          <a:srcRect l="13441" b="8730"/>
          <a:stretch>
            <a:fillRect/>
          </a:stretch>
        </p:blipFill>
        <p:spPr>
          <a:xfrm>
            <a:off x="4114800" y="1371600"/>
            <a:ext cx="4648200" cy="3848100"/>
          </a:xfrm>
          <a:noFill/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4098925" y="5157788"/>
            <a:ext cx="4865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/>
            <a:r>
              <a:rPr lang="sl-SI" altLang="en-US" sz="2000">
                <a:solidFill>
                  <a:schemeClr val="tx2"/>
                </a:solidFill>
              </a:rPr>
              <a:t>chronic  peptic  ulcer: endoscopic  biopsy</a:t>
            </a:r>
          </a:p>
        </p:txBody>
      </p:sp>
      <p:sp>
        <p:nvSpPr>
          <p:cNvPr id="2" name="Arrow: Down 1"/>
          <p:cNvSpPr/>
          <p:nvPr/>
        </p:nvSpPr>
        <p:spPr>
          <a:xfrm rot="10800000">
            <a:off x="5292725" y="3284538"/>
            <a:ext cx="142875" cy="2160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ZOLLINGER – ELLISON SYNDROME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b="1" smtClean="0"/>
              <a:t>GASTRINOMA</a:t>
            </a:r>
            <a:r>
              <a:rPr lang="sl-SI" altLang="en-US" sz="2800" smtClean="0"/>
              <a:t>  G-cell tumor (G cel </a:t>
            </a:r>
            <a:r>
              <a:rPr lang="sl-SI" altLang="en-US" sz="2800" smtClean="0">
                <a:cs typeface="Arial" charset="0"/>
              </a:rPr>
              <a:t>→</a:t>
            </a:r>
            <a:r>
              <a:rPr lang="sl-SI" altLang="en-US" sz="2800" smtClean="0"/>
              <a:t> gastrin)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Hypergastrinemia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Parietal cell hyperplasia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Increased acid secretion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↓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800" smtClean="0"/>
              <a:t>Multiple peptic ulcers: duodenum (jejunum, antrum)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57200" y="228600"/>
            <a:ext cx="403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>
                <a:solidFill>
                  <a:schemeClr val="tx2"/>
                </a:solidFill>
              </a:rPr>
              <a:t>MUCOSA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295400" y="990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Fundic glands</a:t>
            </a:r>
            <a:endParaRPr lang="en-US" altLang="en-US" sz="240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334000" y="9906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/>
              <a:t>Antral glands</a:t>
            </a:r>
            <a:endParaRPr lang="en-US" altLang="en-US" sz="2400"/>
          </a:p>
        </p:txBody>
      </p:sp>
      <p:pic>
        <p:nvPicPr>
          <p:cNvPr id="6149" name="Picture 5" descr="Antrum-norm-20x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7707" t="1430" r="7507"/>
          <a:stretch>
            <a:fillRect/>
          </a:stretch>
        </p:blipFill>
        <p:spPr bwMode="auto">
          <a:xfrm>
            <a:off x="5334000" y="1530350"/>
            <a:ext cx="335280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Korpus-ph-norm-1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34065" r="9514"/>
          <a:stretch>
            <a:fillRect/>
          </a:stretch>
        </p:blipFill>
        <p:spPr bwMode="auto">
          <a:xfrm>
            <a:off x="685800" y="1544638"/>
            <a:ext cx="392271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2"/>
          <p:cNvSpPr>
            <a:spLocks noChangeArrowheads="1"/>
          </p:cNvSpPr>
          <p:nvPr/>
        </p:nvSpPr>
        <p:spPr bwMode="auto">
          <a:xfrm>
            <a:off x="1306513" y="3708400"/>
            <a:ext cx="1468437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/>
              <a:t>parietal cells</a:t>
            </a:r>
            <a:endParaRPr lang="en-US" altLang="en-US"/>
          </a:p>
        </p:txBody>
      </p:sp>
      <p:sp>
        <p:nvSpPr>
          <p:cNvPr id="6" name="Right Arrow 5"/>
          <p:cNvSpPr/>
          <p:nvPr/>
        </p:nvSpPr>
        <p:spPr>
          <a:xfrm>
            <a:off x="1092200" y="5114925"/>
            <a:ext cx="406400" cy="184150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3" name="Rectangle 6"/>
          <p:cNvSpPr>
            <a:spLocks noChangeArrowheads="1"/>
          </p:cNvSpPr>
          <p:nvPr/>
        </p:nvSpPr>
        <p:spPr bwMode="auto">
          <a:xfrm>
            <a:off x="457200" y="6054725"/>
            <a:ext cx="119697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/>
              <a:t>chief cells</a:t>
            </a:r>
            <a:endParaRPr lang="en-US" altLang="en-US"/>
          </a:p>
        </p:txBody>
      </p:sp>
      <p:sp>
        <p:nvSpPr>
          <p:cNvPr id="8" name="Right Arrow 7"/>
          <p:cNvSpPr/>
          <p:nvPr/>
        </p:nvSpPr>
        <p:spPr>
          <a:xfrm>
            <a:off x="1763713" y="6240463"/>
            <a:ext cx="204787" cy="141287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CONGENITAL ANOMALIES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495800" cy="4876800"/>
          </a:xfrm>
        </p:spPr>
        <p:txBody>
          <a:bodyPr/>
          <a:lstStyle/>
          <a:p>
            <a:pPr eaLnBrk="1" hangingPunct="1"/>
            <a:r>
              <a:rPr lang="sl-SI" altLang="en-US" sz="2000" b="1" smtClean="0"/>
              <a:t>HYPERTROPHIC PYLORIC STENOSIS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Incidence: 1/300 – 1/900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Symptoms: 2nd – 3rd week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Idiopatic hypertrophy of pyloric muscularis propria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→ pyloric stenosis → persistent, projectile vomiting</a:t>
            </a:r>
          </a:p>
        </p:txBody>
      </p:sp>
      <p:pic>
        <p:nvPicPr>
          <p:cNvPr id="7172" name="Picture 4" descr="Antrum piloru norm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6000" contrast="18000"/>
          </a:blip>
          <a:srcRect t="3322"/>
          <a:stretch>
            <a:fillRect/>
          </a:stretch>
        </p:blipFill>
        <p:spPr>
          <a:xfrm>
            <a:off x="5340350" y="1447800"/>
            <a:ext cx="3013075" cy="4435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altLang="en-US" sz="2000" b="1"/>
              <a:t>PANCREATIC HETEROTOPIA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000" u="sng"/>
              <a:t>Location: </a:t>
            </a:r>
            <a:r>
              <a:rPr lang="sl-SI" altLang="en-US" sz="2000"/>
              <a:t>antrum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000"/>
              <a:t>Tumor-like lesion within the gastric wall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000" u="sng"/>
              <a:t>Diagnosis: </a:t>
            </a:r>
          </a:p>
          <a:p>
            <a:pPr eaLnBrk="1" hangingPunct="1">
              <a:buFontTx/>
              <a:buChar char="-"/>
              <a:defRPr/>
            </a:pPr>
            <a:r>
              <a:rPr lang="sl-SI" altLang="en-US" sz="2000"/>
              <a:t>Ultrasound</a:t>
            </a:r>
          </a:p>
          <a:p>
            <a:pPr eaLnBrk="1" hangingPunct="1">
              <a:buFontTx/>
              <a:buChar char="-"/>
              <a:defRPr/>
            </a:pPr>
            <a:r>
              <a:rPr lang="sl-SI" altLang="en-US" sz="2000"/>
              <a:t>Postoperative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 u="sng"/>
              <a:t>Complication: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-   Carcinoma arising in the ectopic tissue</a:t>
            </a:r>
          </a:p>
          <a:p>
            <a:pPr eaLnBrk="1" hangingPunct="1">
              <a:buFontTx/>
              <a:buNone/>
              <a:defRPr/>
            </a:pPr>
            <a:endParaRPr lang="sl-SI" altLang="en-US" sz="2000"/>
          </a:p>
        </p:txBody>
      </p:sp>
      <p:pic>
        <p:nvPicPr>
          <p:cNvPr id="8195" name="Picture 3" descr="Ekt PANK u zelucu DETALJ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lum contrast="18000"/>
          </a:blip>
          <a:srcRect t="11899" r="17857" b="16708"/>
          <a:stretch>
            <a:fillRect/>
          </a:stretch>
        </p:blipFill>
        <p:spPr>
          <a:xfrm>
            <a:off x="3873500" y="1308100"/>
            <a:ext cx="3362325" cy="2192338"/>
          </a:xfrm>
          <a:noFill/>
        </p:spPr>
      </p:pic>
      <p:pic>
        <p:nvPicPr>
          <p:cNvPr id="8196" name="Picture 4" descr="Ek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12000" contrast="30000"/>
          </a:blip>
          <a:srcRect l="36125" r="10670" b="21581"/>
          <a:stretch>
            <a:fillRect/>
          </a:stretch>
        </p:blipFill>
        <p:spPr>
          <a:xfrm>
            <a:off x="7189788" y="1417638"/>
            <a:ext cx="1754187" cy="1938337"/>
          </a:xfrm>
          <a:noFill/>
        </p:spPr>
      </p:pic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CONGENITAL ANOMALIES</a:t>
            </a:r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5295900" y="2341563"/>
            <a:ext cx="1371600" cy="11430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pic>
        <p:nvPicPr>
          <p:cNvPr id="8199" name="Picture 7" descr="Z-ekt pank"/>
          <p:cNvPicPr>
            <a:picLocks noChangeAspect="1" noChangeArrowheads="1"/>
          </p:cNvPicPr>
          <p:nvPr/>
        </p:nvPicPr>
        <p:blipFill>
          <a:blip r:embed="rId4">
            <a:lum bright="-6000" contrast="18000"/>
          </a:blip>
          <a:srcRect l="1250"/>
          <a:stretch>
            <a:fillRect/>
          </a:stretch>
        </p:blipFill>
        <p:spPr bwMode="auto">
          <a:xfrm>
            <a:off x="4800600" y="3657600"/>
            <a:ext cx="365760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GASTRITIS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600200"/>
            <a:ext cx="45402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l-SI" altLang="en-US" sz="2000"/>
              <a:t>= inflammation of the gastric mucosa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l-SI" altLang="en-US" sz="200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l-SI" altLang="en-US" sz="2000" b="1" i="1"/>
              <a:t>GASTRITIS IS A HISTOLOGIC DIAGNOSIS!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l-SI" altLang="en-US" sz="200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l-SI" altLang="en-US" sz="2000"/>
              <a:t>classification: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l-SI" altLang="en-US" sz="2000"/>
              <a:t>updated </a:t>
            </a:r>
            <a:r>
              <a:rPr lang="sl-SI" altLang="en-US" sz="2000" b="1"/>
              <a:t>Sydney system</a:t>
            </a:r>
            <a:r>
              <a:rPr lang="sl-SI" altLang="en-US" sz="2000"/>
              <a:t>: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sl-SI" altLang="en-US" sz="2000"/>
              <a:t>acute gastritis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sl-SI" altLang="en-US" sz="2000"/>
              <a:t>chronic gastritis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sl-SI" altLang="en-US" sz="2000"/>
              <a:t>special forms of gastritis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l-SI" altLang="en-US" sz="200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l-SI" altLang="en-US" sz="2000"/>
          </a:p>
        </p:txBody>
      </p:sp>
      <p:pic>
        <p:nvPicPr>
          <p:cNvPr id="9220" name="Picture 4" descr="Multifok Korp i ant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b="1619"/>
          <a:stretch>
            <a:fillRect/>
          </a:stretch>
        </p:blipFill>
        <p:spPr>
          <a:xfrm>
            <a:off x="4648200" y="2343150"/>
            <a:ext cx="4038600" cy="2990850"/>
          </a:xfr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724400" y="5410200"/>
            <a:ext cx="381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>
                <a:solidFill>
                  <a:srgbClr val="003366"/>
                </a:solidFill>
              </a:rPr>
              <a:t>Biopsy of the gastric mucosa</a:t>
            </a:r>
            <a:endParaRPr lang="en-US" altLang="en-US" sz="200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578850" cy="6172200"/>
          </a:xfrm>
        </p:spPr>
        <p:txBody>
          <a:bodyPr/>
          <a:lstStyle/>
          <a:p>
            <a:pPr eaLnBrk="1" hangingPunct="1"/>
            <a:r>
              <a:rPr lang="sl-SI" altLang="en-US" sz="2000" smtClean="0">
                <a:solidFill>
                  <a:schemeClr val="accent2"/>
                </a:solidFill>
              </a:rPr>
              <a:t>EROSION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Defect – excavation (localized necrosis) </a:t>
            </a:r>
            <a:r>
              <a:rPr lang="sl-SI" altLang="en-US" sz="2000" smtClean="0">
                <a:solidFill>
                  <a:srgbClr val="FF0000"/>
                </a:solidFill>
              </a:rPr>
              <a:t>above the</a:t>
            </a:r>
            <a:r>
              <a:rPr lang="sl-SI" altLang="en-US" sz="2000" smtClean="0"/>
              <a:t> </a:t>
            </a:r>
            <a:r>
              <a:rPr lang="sl-SI" altLang="en-US" sz="2000" smtClean="0">
                <a:solidFill>
                  <a:srgbClr val="FF0000"/>
                </a:solidFill>
              </a:rPr>
              <a:t>lamina muscularis mucosa</a:t>
            </a:r>
            <a:r>
              <a:rPr lang="sl-SI" altLang="en-US" sz="2000" smtClean="0"/>
              <a:t> due to shedding of necrotic mucosa</a:t>
            </a:r>
            <a:endParaRPr lang="sl-SI" altLang="en-US" sz="2000" i="1" smtClean="0"/>
          </a:p>
          <a:p>
            <a:pPr eaLnBrk="1" hangingPunct="1">
              <a:buFontTx/>
              <a:buNone/>
            </a:pPr>
            <a:endParaRPr lang="sl-SI" altLang="en-US" sz="2400" i="1" smtClean="0"/>
          </a:p>
          <a:p>
            <a:pPr eaLnBrk="1" hangingPunct="1">
              <a:buFontTx/>
              <a:buNone/>
            </a:pPr>
            <a:endParaRPr lang="sl-SI" altLang="en-US" sz="2800" i="1" smtClean="0"/>
          </a:p>
          <a:p>
            <a:pPr eaLnBrk="1" hangingPunct="1">
              <a:buFontTx/>
              <a:buNone/>
            </a:pPr>
            <a:endParaRPr lang="sl-SI" altLang="en-US" sz="2800" i="1" smtClean="0"/>
          </a:p>
          <a:p>
            <a:pPr eaLnBrk="1" hangingPunct="1"/>
            <a:r>
              <a:rPr lang="sl-SI" altLang="en-US" sz="2000" smtClean="0">
                <a:solidFill>
                  <a:schemeClr val="accent2"/>
                </a:solidFill>
              </a:rPr>
              <a:t>ULCER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Defect – excavation (localized necrosis) </a:t>
            </a:r>
            <a:r>
              <a:rPr lang="sl-SI" altLang="en-US" sz="2000" smtClean="0">
                <a:solidFill>
                  <a:srgbClr val="FF0000"/>
                </a:solidFill>
              </a:rPr>
              <a:t>through the</a:t>
            </a:r>
            <a:r>
              <a:rPr lang="sl-SI" altLang="en-US" sz="2000" smtClean="0"/>
              <a:t> </a:t>
            </a:r>
            <a:r>
              <a:rPr lang="sl-SI" altLang="en-US" sz="2000" smtClean="0">
                <a:solidFill>
                  <a:srgbClr val="FF0000"/>
                </a:solidFill>
              </a:rPr>
              <a:t>muscularis mucosa</a:t>
            </a:r>
            <a:r>
              <a:rPr lang="sl-SI" altLang="en-US" sz="2000" smtClean="0"/>
              <a:t> into the submucosa or deeper (muscle coat) due to shedding of necrotic tissue</a:t>
            </a:r>
            <a:endParaRPr lang="sl-SI" altLang="en-US" sz="2000" i="1" smtClean="0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4343400" y="1524000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4419600" y="1828800"/>
            <a:ext cx="297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4343400" y="2286000"/>
            <a:ext cx="312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4343400" y="27432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4267200" y="449580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4343400" y="487680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4343400" y="54102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4419600" y="58674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7543800" y="15240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 sz="240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7543800" y="1447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>
                <a:solidFill>
                  <a:srgbClr val="FF0000"/>
                </a:solidFill>
              </a:rPr>
              <a:t>Mucosa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Submucosa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000"/>
              <a:t>Muscle coat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000"/>
              <a:t>Serosa</a:t>
            </a:r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 rot="5400000">
            <a:off x="5086350" y="1428750"/>
            <a:ext cx="342900" cy="533400"/>
          </a:xfrm>
          <a:prstGeom prst="flowChartDelay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7467600" y="4495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Mucosa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Submucosa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000"/>
              <a:t>Muscle coat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l-SI" altLang="en-US" sz="2000"/>
              <a:t>Serosa</a:t>
            </a:r>
          </a:p>
        </p:txBody>
      </p:sp>
      <p:sp>
        <p:nvSpPr>
          <p:cNvPr id="10255" name="AutoShape 15"/>
          <p:cNvSpPr>
            <a:spLocks noChangeArrowheads="1"/>
          </p:cNvSpPr>
          <p:nvPr/>
        </p:nvSpPr>
        <p:spPr bwMode="auto">
          <a:xfrm rot="5400000">
            <a:off x="4953000" y="4648200"/>
            <a:ext cx="990600" cy="685800"/>
          </a:xfrm>
          <a:prstGeom prst="flowChartDelay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4419600" y="1905000"/>
            <a:ext cx="3048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4343400" y="49530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3657600" y="1676400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>
                <a:solidFill>
                  <a:srgbClr val="FF0000"/>
                </a:solidFill>
              </a:rPr>
              <a:t>LMM</a:t>
            </a:r>
            <a:endParaRPr lang="en-US" altLang="en-US" sz="2000" b="1">
              <a:solidFill>
                <a:srgbClr val="FF0000"/>
              </a:solidFill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3581400" y="4724400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>
                <a:solidFill>
                  <a:srgbClr val="FF0000"/>
                </a:solidFill>
              </a:rPr>
              <a:t>LMM</a:t>
            </a:r>
            <a:endParaRPr lang="en-US" altLang="en-US" sz="2000" b="1">
              <a:solidFill>
                <a:srgbClr val="FF0000"/>
              </a:solidFill>
            </a:endParaRPr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>
            <a:off x="4343400" y="28194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4343400" y="5943600"/>
            <a:ext cx="342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1317</Words>
  <Application>Microsoft Office PowerPoint</Application>
  <PresentationFormat>On-screen Show (4:3)</PresentationFormat>
  <Paragraphs>427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Times New Roman</vt:lpstr>
      <vt:lpstr>Default Design</vt:lpstr>
      <vt:lpstr>PATHOLOGY OF THE STOMACH - gastritis - peptic ulcer disease</vt:lpstr>
      <vt:lpstr>ANATOMY OF THE STOMACH</vt:lpstr>
      <vt:lpstr>HISTOLOGY  OF THE STOMACH</vt:lpstr>
      <vt:lpstr>MUCOSA</vt:lpstr>
      <vt:lpstr>PowerPoint Presentation</vt:lpstr>
      <vt:lpstr>CONGENITAL ANOMALIES</vt:lpstr>
      <vt:lpstr>CONGENITAL ANOMALIES</vt:lpstr>
      <vt:lpstr>GASTRITIS</vt:lpstr>
      <vt:lpstr>PowerPoint Presentation</vt:lpstr>
      <vt:lpstr>I  ACUTE HEMORRHAGIC (EROSIVE) GASTRITIS </vt:lpstr>
      <vt:lpstr>I  ACUTE HEMORRHAGIC (EROSIVE) GASTRITIS </vt:lpstr>
      <vt:lpstr>I  ACUTE HEMORRHAGIC (EROSIVE) GASTRITIS </vt:lpstr>
      <vt:lpstr>PowerPoint Presentation</vt:lpstr>
      <vt:lpstr>I  ACUTE HEMORRHAGIC (ERROSIVE) GASTRITIS</vt:lpstr>
      <vt:lpstr>PowerPoint Presentation</vt:lpstr>
      <vt:lpstr>GASTRITIS</vt:lpstr>
      <vt:lpstr>CHRONIC GASTRITIS  - UPDATED SYDNEY CLASSIFICATION</vt:lpstr>
      <vt:lpstr>CHRONIC  GASTRITIS</vt:lpstr>
      <vt:lpstr>CHRONIC  GASTRITIS</vt:lpstr>
      <vt:lpstr>PowerPoint Presentation</vt:lpstr>
      <vt:lpstr>PowerPoint Presentation</vt:lpstr>
      <vt:lpstr>HELICOBACTER pylori GASTRITS</vt:lpstr>
      <vt:lpstr>PowerPoint Presentation</vt:lpstr>
      <vt:lpstr> H pylori and gastric epithelium</vt:lpstr>
      <vt:lpstr>HELICOBACTER pylori GASTRITIS</vt:lpstr>
      <vt:lpstr>HELICOBACTER</vt:lpstr>
      <vt:lpstr>CHRONIC GASTRITIS</vt:lpstr>
      <vt:lpstr>PowerPoint Presentation</vt:lpstr>
      <vt:lpstr>AUTOIMMUNE  GASTRITIS</vt:lpstr>
      <vt:lpstr>AUTOIMMUNE  GASTRITIS</vt:lpstr>
      <vt:lpstr>PowerPoint Presentation</vt:lpstr>
      <vt:lpstr>PEPTIC ULCER DISEASE</vt:lpstr>
      <vt:lpstr>PEPTIC ULCER DISEASE</vt:lpstr>
      <vt:lpstr>PEPTIC ULCER DISEASE</vt:lpstr>
      <vt:lpstr>PEPTIC ULCER DISEASE</vt:lpstr>
      <vt:lpstr>PEPTIC ULCER DISEASE</vt:lpstr>
      <vt:lpstr>PEPTIC ULCER DISEASE</vt:lpstr>
      <vt:lpstr>PEPTIC ULCER DISEASE</vt:lpstr>
      <vt:lpstr>PEPTIC ULCER DISEASE</vt:lpstr>
      <vt:lpstr>PEPTIC ULCER DISEASE</vt:lpstr>
      <vt:lpstr>PowerPoint Presentation</vt:lpstr>
      <vt:lpstr>CHRONIC PEPTIC ULCER</vt:lpstr>
      <vt:lpstr>CHRONIC PEPTIC ULCER</vt:lpstr>
      <vt:lpstr>PowerPoint Presentation</vt:lpstr>
      <vt:lpstr>CHRONIC PEPTIC ULCER</vt:lpstr>
      <vt:lpstr>CHRONIC PEPTIC ULCER</vt:lpstr>
      <vt:lpstr>ZOLLINGER – ELLISON SYNDROME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THE STOMACH gastritis peptic ulcer</dc:title>
  <dc:creator>Zorica Stojsic</dc:creator>
  <cp:lastModifiedBy>Korisnik</cp:lastModifiedBy>
  <cp:revision>93</cp:revision>
  <dcterms:created xsi:type="dcterms:W3CDTF">2009-02-22T19:13:54Z</dcterms:created>
  <dcterms:modified xsi:type="dcterms:W3CDTF">2023-09-06T13:27:15Z</dcterms:modified>
</cp:coreProperties>
</file>